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omments/comment4.xml" ContentType="application/vnd.openxmlformats-officedocument.presentationml.comment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comments/comment9.xml" ContentType="application/vnd.openxmlformats-officedocument.presentationml.comment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omments/comment5.xml" ContentType="application/vnd.openxmlformats-officedocument.presentationml.comments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xls" ContentType="application/vnd.ms-exce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omments/comment6.xml" ContentType="application/vnd.openxmlformats-officedocument.presentationml.comments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comments/comment3.xml" ContentType="application/vnd.openxmlformats-officedocument.presentationml.comments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comments/comment8.xml" ContentType="application/vnd.openxmlformats-officedocument.presentationml.comments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4"/>
  </p:notesMasterIdLst>
  <p:handoutMasterIdLst>
    <p:handoutMasterId r:id="rId95"/>
  </p:handoutMasterIdLst>
  <p:sldIdLst>
    <p:sldId id="256" r:id="rId2"/>
    <p:sldId id="257" r:id="rId3"/>
    <p:sldId id="258" r:id="rId4"/>
    <p:sldId id="352" r:id="rId5"/>
    <p:sldId id="259" r:id="rId6"/>
    <p:sldId id="354" r:id="rId7"/>
    <p:sldId id="264" r:id="rId8"/>
    <p:sldId id="262" r:id="rId9"/>
    <p:sldId id="263" r:id="rId10"/>
    <p:sldId id="265" r:id="rId11"/>
    <p:sldId id="266" r:id="rId12"/>
    <p:sldId id="35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375" r:id="rId34"/>
    <p:sldId id="376" r:id="rId35"/>
    <p:sldId id="285" r:id="rId36"/>
    <p:sldId id="286" r:id="rId37"/>
    <p:sldId id="287" r:id="rId38"/>
    <p:sldId id="289" r:id="rId39"/>
    <p:sldId id="290" r:id="rId40"/>
    <p:sldId id="291" r:id="rId41"/>
    <p:sldId id="351" r:id="rId42"/>
    <p:sldId id="296" r:id="rId43"/>
    <p:sldId id="305" r:id="rId44"/>
    <p:sldId id="306" r:id="rId45"/>
    <p:sldId id="308" r:id="rId46"/>
    <p:sldId id="309" r:id="rId47"/>
    <p:sldId id="311" r:id="rId48"/>
    <p:sldId id="314" r:id="rId49"/>
    <p:sldId id="316" r:id="rId50"/>
    <p:sldId id="318" r:id="rId51"/>
    <p:sldId id="320" r:id="rId52"/>
    <p:sldId id="322" r:id="rId53"/>
    <p:sldId id="328" r:id="rId54"/>
    <p:sldId id="377" r:id="rId55"/>
    <p:sldId id="349" r:id="rId56"/>
    <p:sldId id="329" r:id="rId57"/>
    <p:sldId id="331" r:id="rId58"/>
    <p:sldId id="334" r:id="rId59"/>
    <p:sldId id="335" r:id="rId60"/>
    <p:sldId id="338" r:id="rId61"/>
    <p:sldId id="408" r:id="rId62"/>
    <p:sldId id="339" r:id="rId63"/>
    <p:sldId id="341" r:id="rId64"/>
    <p:sldId id="363" r:id="rId65"/>
    <p:sldId id="378" r:id="rId66"/>
    <p:sldId id="380" r:id="rId67"/>
    <p:sldId id="381" r:id="rId68"/>
    <p:sldId id="382" r:id="rId69"/>
    <p:sldId id="383" r:id="rId70"/>
    <p:sldId id="384" r:id="rId71"/>
    <p:sldId id="385" r:id="rId72"/>
    <p:sldId id="386" r:id="rId73"/>
    <p:sldId id="388" r:id="rId74"/>
    <p:sldId id="389" r:id="rId75"/>
    <p:sldId id="390" r:id="rId76"/>
    <p:sldId id="392" r:id="rId77"/>
    <p:sldId id="393" r:id="rId78"/>
    <p:sldId id="379" r:id="rId79"/>
    <p:sldId id="395" r:id="rId80"/>
    <p:sldId id="397" r:id="rId81"/>
    <p:sldId id="396" r:id="rId82"/>
    <p:sldId id="398" r:id="rId83"/>
    <p:sldId id="399" r:id="rId84"/>
    <p:sldId id="401" r:id="rId85"/>
    <p:sldId id="403" r:id="rId86"/>
    <p:sldId id="407" r:id="rId87"/>
    <p:sldId id="405" r:id="rId88"/>
    <p:sldId id="400" r:id="rId89"/>
    <p:sldId id="402" r:id="rId90"/>
    <p:sldId id="342" r:id="rId91"/>
    <p:sldId id="366" r:id="rId92"/>
    <p:sldId id="344" r:id="rId93"/>
  </p:sldIdLst>
  <p:sldSz cx="10080625" cy="7559675"/>
  <p:notesSz cx="7010400" cy="9296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ra Ellertsen" initials="N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>
        <p:scale>
          <a:sx n="70" d="100"/>
          <a:sy n="70" d="100"/>
        </p:scale>
        <p:origin x="-1182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4879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62"/>
        <p:guide pos="19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2-01T15:42:34" idx="1">
    <p:pos x="0" y="0"/>
    <p:text>Round robin intros w/ 1 goal for the day, OE overview, parking lot and working agreements, agenda
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2-08T16:01:38" idx="1">
    <p:pos x="0" y="0"/>
    <p:text>Nora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2-01T15:41:59" idx="1">
    <p:pos x="0" y="0"/>
    <p:text>Checklist for participants to fill out.
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21T17:49:08" idx="1">
    <p:pos x="0" y="0"/>
    <p:text>Group brainstorm following this slide: workshop participants can share their strengths and weaknesses in each of the different categories listed</p:text>
  </p:cm>
  <p:cm authorId="0" dt="2011-12-01T15:48:54" idx="2">
    <p:pos x="227" y="0"/>
    <p:text>Flip chart paper for each subcategory; small groups rotate and pick one strength and one weakness for each paper.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21T17:59:06" idx="1">
    <p:pos x="0" y="0"/>
    <p:text>Chart will be filled in with sample foundation, corporation and event names and sample numbers.</p:text>
  </p:cm>
  <p:cm authorId="0" dt="2011-12-01T15:54:42" idx="2">
    <p:pos x="227" y="0"/>
    <p:text>Create sample budget handout
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21T18:07:54" idx="1">
    <p:pos x="0" y="0"/>
    <p:text>Brainstorm after this slide: what are some goals you have at your organization/ that you should set for this year?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2-01T16:17:56" idx="1">
    <p:pos x="0" y="0"/>
    <p:text>Kellie's Fdn Ctr pitch
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2-01T16:19:03" idx="1">
    <p:pos x="0" y="0"/>
    <p:text>The Funding Pie, Needs Scan Primer
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2-08T17:51:10" idx="1">
    <p:pos x="0" y="0"/>
    <p:text>Add links.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13" cy="465114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56" y="0"/>
            <a:ext cx="3038413" cy="465114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r">
              <a:defRPr sz="1100"/>
            </a:lvl1pPr>
          </a:lstStyle>
          <a:p>
            <a:fld id="{4D87AB4E-5E21-44F6-8B17-D56338288C56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19"/>
            <a:ext cx="3038413" cy="465114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56" y="8829819"/>
            <a:ext cx="3038413" cy="465114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r">
              <a:defRPr sz="1100"/>
            </a:lvl1pPr>
          </a:lstStyle>
          <a:p>
            <a:fld id="{75E10E25-1E43-4533-8E60-1F6775658E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06438"/>
            <a:ext cx="4643437" cy="348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1613" y="4414911"/>
            <a:ext cx="5607175" cy="41816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41276" cy="4636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2007" algn="l"/>
                <a:tab pos="1324013" algn="l"/>
                <a:tab pos="1986020" algn="l"/>
                <a:tab pos="2648026" algn="l"/>
              </a:tabLst>
              <a:defRPr sz="1300" dirty="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67692" y="0"/>
            <a:ext cx="3041276" cy="4636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2007" algn="l"/>
                <a:tab pos="1324013" algn="l"/>
                <a:tab pos="1986020" algn="l"/>
                <a:tab pos="2648026" algn="l"/>
              </a:tabLst>
              <a:defRPr sz="1300" dirty="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1287"/>
            <a:ext cx="3041276" cy="4636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2007" algn="l"/>
                <a:tab pos="1324013" algn="l"/>
                <a:tab pos="1986020" algn="l"/>
                <a:tab pos="2648026" algn="l"/>
              </a:tabLst>
              <a:defRPr sz="1300" dirty="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67692" y="8831287"/>
            <a:ext cx="3041276" cy="4636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2007" algn="l"/>
                <a:tab pos="1324013" algn="l"/>
                <a:tab pos="1986020" algn="l"/>
                <a:tab pos="2648026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fld id="{DA9FCF51-3044-4E32-9F3D-AD94B16CCD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D6E529F-36B5-4C5E-A2FA-EAB6790C637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72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72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4CD3D50-C4DD-4EA4-A049-067B9964663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64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65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A02E8D6-616A-40EA-B762-D3E28CDD6BB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75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75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5FF6D63-AB42-460B-AC1D-B9E631D6D3C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85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85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95952CF-1B90-42D8-A489-227E8D00145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95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95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5BA3695-82B2-45D6-AB18-8068A8742C3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05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05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A8B2472-35BC-4E3F-9A87-BF2193442C9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16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16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AEC6FB9-718D-4E39-8583-9960F852DF1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1F19704-1D9D-4ABE-921B-D6213CA82A9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36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36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840FBD7-CD28-401C-84E5-1F7F432889AE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46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46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7CF0F6CB-F2B8-4D8C-B526-0E1AE43C4FB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57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57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8938E9A-B3EF-4D95-BDE8-8FAE0317F43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9B1AE7E-EC70-45EF-BEA2-8DF2D39FC20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67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67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51CA0EC-E8DD-463D-A4B6-38A3ED73CF5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77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77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4CAA632-9AC8-4F26-A976-42BFAF5FEE2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87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87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BBB58C3-22C7-41AF-903E-F3130E98779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98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98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B25D7B6-F1CB-4A5C-B5A7-D48753558D1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08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08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40753A0-1D91-419A-BBFA-43B19A78DF4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18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18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E8227CC-68EE-4398-B729-35FB78E2A7C9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8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28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BADDCAE-5911-42FE-9F93-36096DF883B6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39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39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1DE3C56-C28B-4131-93B8-F6E19A62881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49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49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6ED3BB8-E904-4423-841B-37888671518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59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59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ECA31D5-9FED-4456-9706-EE947172678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93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EB2EB00-A9D4-410B-B4F1-BBDDED5262EB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69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69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13C989F-3D08-44CC-9825-67F4023C835B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80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80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D9E386D-C7D9-4F40-A0ED-A1E5A7B6A5A9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90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90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71A7F7F-D130-4CA0-88C5-9AC17D96AF3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BB12419-526E-4381-8FD8-C5DAF3A6232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432755C-DBF9-41AF-A9F8-05EE4871298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2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2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F531D03-C2C9-47AD-B1DE-423985CAC32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756A179-0A5D-4770-A55E-42CFEF16A53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4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4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E97FFAA-B7C3-46BB-A36C-B9B67821632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5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B2E6555-1E9B-41B1-9FA6-8DE24908AFF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61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6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795F04F-4703-4D2D-BC40-5EF98BFE4A5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03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03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B2A5436-52D1-4B96-857C-AA7326356686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7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7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1E7E509-DB1E-4873-AC2E-2E2E3843DEB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8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8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DF5E4CB-376D-40EF-9604-ED863D0F8FF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9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9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14B9723-868A-4775-B6B5-977DA506FFB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84F5E6C-BF9B-4B27-906B-A2EB5F18CBA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1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1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F3E822A-A078-4496-8976-B99C458EDF0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2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2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CE5BF12-85A4-486F-B5EE-4BB3D088F3A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F4AA0E0-3A03-42BB-9E6E-00AB02BFC68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4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4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2187707-30EA-45EB-A57A-F3B6B55E36A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5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5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8F89666-886C-4F54-97F7-AD0BEBB6423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6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6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4D8F005-8B9A-4A72-8CE7-D8810832E7C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13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13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91E85F6-69F4-4DC8-84BC-B711434E621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7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7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3DD1154-0288-4496-9B6D-E71E8C00730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8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8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C1CF5CD-F338-498A-9A8F-815FA81A0D1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9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9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1C2B57C-C7E7-422F-A068-2ED38FD2BC1F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0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0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6E08461-34DE-402F-ADA6-B3262F45570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1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1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6272AEB-7F74-4288-B9B7-E2C09861925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2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5F32CE2-A75D-4EC8-B2CA-CD502926EBC6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BF4206A0-8FFA-4D57-A9B4-CD3542371B46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4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4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CBCD5A9-75DD-461F-AC4F-E289C516EDB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5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5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9C678E0-2969-4ED2-9182-CB1486654C6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6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6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59F1C4C-D4EF-4318-B353-1D3BF95D2C6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1AA9C00-F83E-48BD-9A45-99DA156C348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7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7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99B3083-F09F-41FA-A667-A65B5D521D6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8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8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98DDC94-965F-4FB6-83C2-DB0F211274E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9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9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82E04AE-F8BD-4D8A-842B-B629AF21962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0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0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B53C1FB-A93C-4620-B28E-4F8857EA450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1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1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A42AA88-CC2A-4C36-8DD4-19724A6FD68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2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2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170702A-1B4A-4070-AB3C-D497408F1CF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58E8153-74AA-4E7F-8721-D08AEED298AE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4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4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FD828C2-A8DB-4300-8FAE-00A44DD06B6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5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5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7A16CB91-A09E-4893-AEB8-975BD2ACD7E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6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6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75159D4-DBB5-4F6F-A2FB-13B3B1DFB2D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4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34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2FBEB12-433E-4731-BE4C-78E54C1D3A6F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7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7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55D038C-D99C-4848-A843-AAB08C224CA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8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8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43BD55F-78FF-4684-9434-9DC5C850E56F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9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FD316EB-2EFC-4354-A5FF-E80177DCDBCE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1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1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70F2BC3-C53B-4565-BE88-E40F477F391A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2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0FC5910-61EA-4284-893B-6883031494A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3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3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DF6B088-8D9F-465B-B309-413FCB56900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25A7B33-9CED-4A0C-A936-34C313553BC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5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65C21BD-94C6-45EB-9037-D47DF683CEFB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6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6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74D0C395-A108-41DC-8D00-31891744CD49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7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7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D2BA75C-71D1-4EEA-9BF4-FB0BAA2D2BBE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44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44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7EC2397-F709-4025-B8E6-30FCBA82F95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8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8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0464D4D-4B4E-4E10-9EC1-39CACD109C9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9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9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EF47059-BCEE-4AF1-A6A0-48BEC3188C3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0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FC70262-9A9D-46B4-8F99-33373AEEAA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1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1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97F675D-1687-47FE-8475-90F1186E131F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2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2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F7C5601-2C7C-407F-A86B-80D4E68B25B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3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3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0"/>
            <a:ext cx="5605743" cy="418015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3A7CC3B-56CE-4644-A6DE-89400403D29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54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54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099454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8AF52-74A2-4C7D-BF9F-5672B4547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410F8-1006-4C32-B8A6-3306ECC4AF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82854-1606-4C3E-ABB5-5A873DF9FB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1E8EC-5623-4C38-B923-A66D43DE20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26ABE-6E67-4BEF-AAD5-8307BBFA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34BF7-F1EC-4486-8B6B-24D238F910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D0079-BAFE-482A-901E-18B64EE111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BC80F-6598-4F0D-AE8E-00C4409E78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88388-DC36-4431-BD25-F3440BC2B0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079F9-8386-44FB-AE93-7E124746AD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FA313-5F05-4842-B065-1DF896DBA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 dirty="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dirty="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fld id="{4CCF1C8E-9555-4B75-AE6C-C9274606D2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omments" Target="../comments/commen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Office_Excel_Chart3.xls"/><Relationship Id="rId4" Type="http://schemas.openxmlformats.org/officeDocument/2006/relationships/oleObject" Target="../embeddings/Microsoft_Office_Excel_Chart2.xls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9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3" y="655638"/>
            <a:ext cx="3940175" cy="768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6253163"/>
            <a:ext cx="10080625" cy="1165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4404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September 10, 2013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152400"/>
            <a:ext cx="2879725" cy="164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41488" y="1865313"/>
            <a:ext cx="6410325" cy="426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2393950"/>
            <a:ext cx="9144000" cy="221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910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500" i="1">
                <a:solidFill>
                  <a:srgbClr val="000000"/>
                </a:solidFill>
              </a:rPr>
              <a:t>What are some things you need to have in place before you start fundraising?</a:t>
            </a:r>
          </a:p>
        </p:txBody>
      </p:sp>
      <p:pic>
        <p:nvPicPr>
          <p:cNvPr id="1126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925513" y="503238"/>
            <a:ext cx="8164512" cy="640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146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 b="1">
                <a:solidFill>
                  <a:srgbClr val="000000"/>
                </a:solidFill>
              </a:rPr>
              <a:t>Things to have in place before you start: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 b="1">
                <a:solidFill>
                  <a:srgbClr val="000000"/>
                </a:solidFill>
              </a:rPr>
              <a:t> </a:t>
            </a:r>
            <a:r>
              <a:rPr lang="en-US" sz="2200">
                <a:solidFill>
                  <a:srgbClr val="000000"/>
                </a:solidFill>
              </a:rPr>
              <a:t>Organizational budget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 Non-profit tax status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A donor tracking database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A system to quickly acknowledge donations and donors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 Individuals (staff, board, volunteers) who are trained in how to ask for money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Knowledge of available funding sources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 Basic materials about the organization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 Firm knowledge of who you are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  Clarity and agreement about how the funds will be used</a:t>
            </a:r>
          </a:p>
        </p:txBody>
      </p:sp>
      <p:pic>
        <p:nvPicPr>
          <p:cNvPr id="1229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Chart 4"/>
          <p:cNvGraphicFramePr>
            <a:graphicFrameLocks/>
          </p:cNvGraphicFramePr>
          <p:nvPr/>
        </p:nvGraphicFramePr>
        <p:xfrm>
          <a:off x="417513" y="604838"/>
          <a:ext cx="9288462" cy="6197600"/>
        </p:xfrm>
        <a:graphic>
          <a:graphicData uri="http://schemas.openxmlformats.org/presentationml/2006/ole">
            <p:oleObj spid="_x0000_s13314" r:id="rId3" imgW="9291109" imgH="6200169" progId="Excel.Chart.8">
              <p:embed/>
            </p:oleObj>
          </a:graphicData>
        </a:graphic>
      </p:graphicFrame>
      <p:pic>
        <p:nvPicPr>
          <p:cNvPr id="13315" name="Picture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3317" name="TextBox 1"/>
          <p:cNvSpPr txBox="1">
            <a:spLocks noChangeArrowheads="1"/>
          </p:cNvSpPr>
          <p:nvPr/>
        </p:nvSpPr>
        <p:spPr bwMode="auto">
          <a:xfrm>
            <a:off x="6488113" y="5837238"/>
            <a:ext cx="32162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 i="1"/>
              <a:t>Source: GivingUSA 2013 Highlights</a:t>
            </a:r>
          </a:p>
          <a:p>
            <a:r>
              <a:rPr lang="en-US" sz="1500" i="1"/>
              <a:t>(www.givingusareports.org/2013)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039813" y="1112838"/>
            <a:ext cx="8001000" cy="221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1115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1000">
                <a:solidFill>
                  <a:srgbClr val="000000"/>
                </a:solidFill>
              </a:rPr>
              <a:t>The Board’s Role in Fundraising</a:t>
            </a:r>
          </a:p>
        </p:txBody>
      </p:sp>
      <p:pic>
        <p:nvPicPr>
          <p:cNvPr id="1433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0"/>
            <a:ext cx="10080625" cy="11128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513" y="1341438"/>
            <a:ext cx="9764712" cy="4740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500" dirty="0"/>
              <a:t>One of the board’s primary responsibilities is ensuring that the organization has adequate funding to fulfill its mission. </a:t>
            </a:r>
          </a:p>
          <a:p>
            <a:pPr>
              <a:defRPr/>
            </a:pPr>
            <a:endParaRPr lang="en-US" sz="3500" dirty="0"/>
          </a:p>
          <a:p>
            <a:pPr algn="ctr">
              <a:defRPr/>
            </a:pPr>
            <a:r>
              <a:rPr lang="en-US" sz="3500" dirty="0"/>
              <a:t>Board members do this by:</a:t>
            </a:r>
          </a:p>
          <a:p>
            <a:pPr>
              <a:defRPr/>
            </a:pPr>
            <a:endParaRPr lang="en-US" sz="1500" dirty="0"/>
          </a:p>
          <a:p>
            <a:pPr marL="571500" indent="-571500">
              <a:buFont typeface="Wingdings" pitchFamily="2" charset="2"/>
              <a:buChar char="Ø"/>
              <a:defRPr/>
            </a:pPr>
            <a:r>
              <a:rPr lang="en-US" sz="2800" i="1" dirty="0"/>
              <a:t>…reviewing financial documents and budgets.</a:t>
            </a:r>
          </a:p>
          <a:p>
            <a:pPr marL="571500" indent="-571500">
              <a:buFont typeface="Wingdings" pitchFamily="2" charset="2"/>
              <a:buChar char="Ø"/>
              <a:defRPr/>
            </a:pPr>
            <a:r>
              <a:rPr lang="en-US" sz="2800" i="1" dirty="0"/>
              <a:t>…making personal financial donations.</a:t>
            </a:r>
          </a:p>
          <a:p>
            <a:pPr marL="571500" indent="-571500">
              <a:buFont typeface="Wingdings" pitchFamily="2" charset="2"/>
              <a:buChar char="Ø"/>
              <a:defRPr/>
            </a:pPr>
            <a:r>
              <a:rPr lang="en-US" sz="2800" i="1" dirty="0"/>
              <a:t>…helping to make connections with prospective donors.</a:t>
            </a:r>
          </a:p>
          <a:p>
            <a:pPr marL="571500" indent="-571500">
              <a:buFont typeface="Wingdings" pitchFamily="2" charset="2"/>
              <a:buChar char="Ø"/>
              <a:defRPr/>
            </a:pPr>
            <a:r>
              <a:rPr lang="en-US" sz="2800" i="1" dirty="0"/>
              <a:t>…asking for donations.</a:t>
            </a:r>
          </a:p>
        </p:txBody>
      </p:sp>
      <p:pic>
        <p:nvPicPr>
          <p:cNvPr id="1536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63513" y="1341438"/>
            <a:ext cx="9764712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000"/>
              <a:t>Quick gut check:</a:t>
            </a:r>
          </a:p>
          <a:p>
            <a:pPr algn="ctr"/>
            <a:endParaRPr lang="en-US" sz="5000" i="1"/>
          </a:p>
          <a:p>
            <a:pPr algn="ctr"/>
            <a:r>
              <a:rPr lang="en-US" sz="5000" i="1"/>
              <a:t>How are your board members doing in fulfilling their fundraising responsibilities?</a:t>
            </a:r>
          </a:p>
        </p:txBody>
      </p:sp>
      <p:pic>
        <p:nvPicPr>
          <p:cNvPr id="1638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5913" y="884238"/>
            <a:ext cx="9525000" cy="5786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dirty="0"/>
              <a:t>Three steps to board fundraising success:</a:t>
            </a:r>
          </a:p>
          <a:p>
            <a:pPr algn="ctr">
              <a:defRPr/>
            </a:pPr>
            <a:endParaRPr lang="en-US" sz="5000" i="1" dirty="0"/>
          </a:p>
          <a:p>
            <a:pPr marL="685800" indent="-685800" algn="ctr">
              <a:buFont typeface="Wingdings" pitchFamily="2" charset="2"/>
              <a:buChar char="ü"/>
              <a:defRPr/>
            </a:pPr>
            <a:r>
              <a:rPr lang="en-US" sz="6000" dirty="0"/>
              <a:t>Make it clear</a:t>
            </a:r>
          </a:p>
          <a:p>
            <a:pPr algn="ctr">
              <a:defRPr/>
            </a:pPr>
            <a:endParaRPr lang="en-US" sz="1000" dirty="0"/>
          </a:p>
          <a:p>
            <a:pPr marL="685800" indent="-685800" algn="ctr">
              <a:buFont typeface="Wingdings" pitchFamily="2" charset="2"/>
              <a:buChar char="ü"/>
              <a:defRPr/>
            </a:pPr>
            <a:r>
              <a:rPr lang="en-US" sz="6000" dirty="0"/>
              <a:t>Make it easy</a:t>
            </a:r>
          </a:p>
          <a:p>
            <a:pPr algn="ctr">
              <a:defRPr/>
            </a:pPr>
            <a:endParaRPr lang="en-US" sz="1000" dirty="0"/>
          </a:p>
          <a:p>
            <a:pPr marL="685800" indent="-685800" algn="ctr">
              <a:buFont typeface="Wingdings" pitchFamily="2" charset="2"/>
              <a:buChar char="ü"/>
              <a:defRPr/>
            </a:pPr>
            <a:r>
              <a:rPr lang="en-US" sz="6000" dirty="0"/>
              <a:t>Make it fun</a:t>
            </a: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5913" y="731838"/>
            <a:ext cx="9525000" cy="7094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500" b="1" dirty="0"/>
              <a:t>The Fund Development Committee</a:t>
            </a:r>
          </a:p>
          <a:p>
            <a:pPr algn="ctr">
              <a:defRPr/>
            </a:pPr>
            <a:endParaRPr lang="en-US" sz="3500" i="1" dirty="0"/>
          </a:p>
          <a:p>
            <a:pPr algn="ctr">
              <a:defRPr/>
            </a:pPr>
            <a:r>
              <a:rPr lang="en-US" sz="3000" dirty="0"/>
              <a:t>The Fund </a:t>
            </a:r>
            <a:r>
              <a:rPr lang="en-US" sz="3000" dirty="0"/>
              <a:t>Development </a:t>
            </a:r>
            <a:r>
              <a:rPr lang="en-US" sz="3000" dirty="0"/>
              <a:t>Committee oversees fundraising strategy and the board’s fundraising activities by…</a:t>
            </a:r>
          </a:p>
          <a:p>
            <a:pPr algn="ctr">
              <a:defRPr/>
            </a:pPr>
            <a:endParaRPr lang="en-US" sz="3500" dirty="0"/>
          </a:p>
          <a:p>
            <a:pPr marL="457200" indent="-457200" algn="ctr">
              <a:buFont typeface="Wingdings" pitchFamily="2" charset="2"/>
              <a:buChar char="Ø"/>
              <a:defRPr/>
            </a:pPr>
            <a:r>
              <a:rPr lang="en-US" sz="3000" i="1" dirty="0"/>
              <a:t>…working with staff to establish a strategic fundraising plan.</a:t>
            </a:r>
          </a:p>
          <a:p>
            <a:pPr algn="ctr">
              <a:defRPr/>
            </a:pPr>
            <a:endParaRPr lang="en-US" sz="1500" i="1" dirty="0"/>
          </a:p>
          <a:p>
            <a:pPr marL="457200" indent="-457200" algn="ctr">
              <a:buFont typeface="Wingdings" pitchFamily="2" charset="2"/>
              <a:buChar char="Ø"/>
              <a:defRPr/>
            </a:pPr>
            <a:r>
              <a:rPr lang="en-US" sz="3000" i="1" dirty="0"/>
              <a:t>…engaging in fundraising activities.</a:t>
            </a:r>
          </a:p>
          <a:p>
            <a:pPr algn="ctr">
              <a:defRPr/>
            </a:pPr>
            <a:endParaRPr lang="en-US" sz="1500" i="1" dirty="0"/>
          </a:p>
          <a:p>
            <a:pPr marL="457200" indent="-457200" algn="ctr">
              <a:buFont typeface="Wingdings" pitchFamily="2" charset="2"/>
              <a:buChar char="Ø"/>
              <a:defRPr/>
            </a:pPr>
            <a:r>
              <a:rPr lang="en-US" sz="3000" i="1" dirty="0"/>
              <a:t>…taking the lead in certain fundraising activities.</a:t>
            </a:r>
          </a:p>
          <a:p>
            <a:pPr algn="ctr">
              <a:defRPr/>
            </a:pPr>
            <a:endParaRPr lang="en-US" sz="1500" i="1" dirty="0"/>
          </a:p>
          <a:p>
            <a:pPr marL="457200" indent="-457200" algn="ctr">
              <a:buFont typeface="Wingdings" pitchFamily="2" charset="2"/>
              <a:buChar char="Ø"/>
              <a:defRPr/>
            </a:pPr>
            <a:r>
              <a:rPr lang="en-US" sz="3000" i="1" dirty="0"/>
              <a:t>…being responsible for other board members’ fundraising engagement.</a:t>
            </a:r>
          </a:p>
          <a:p>
            <a:pPr marL="457200" indent="-457200" algn="ctr">
              <a:buFont typeface="Wingdings" pitchFamily="2" charset="2"/>
              <a:buChar char="Ø"/>
              <a:defRPr/>
            </a:pPr>
            <a:endParaRPr lang="en-US" sz="3500" dirty="0"/>
          </a:p>
        </p:txBody>
      </p:sp>
      <p:pic>
        <p:nvPicPr>
          <p:cNvPr id="1843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544513" y="966788"/>
            <a:ext cx="9144000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500" i="1"/>
              <a:t>What does this all mean?</a:t>
            </a:r>
          </a:p>
          <a:p>
            <a:pPr algn="ctr"/>
            <a:endParaRPr lang="en-US" sz="4500"/>
          </a:p>
          <a:p>
            <a:pPr algn="ctr"/>
            <a:r>
              <a:rPr lang="en-US" sz="4500"/>
              <a:t>Fundraising is a </a:t>
            </a:r>
            <a:r>
              <a:rPr lang="en-US" sz="4500" b="1" i="1"/>
              <a:t>combined effort </a:t>
            </a:r>
            <a:r>
              <a:rPr lang="en-US" sz="4500"/>
              <a:t>between staff (primarily the Executive Director and Development director, if applicable) and the members of the board and development committee.</a:t>
            </a:r>
          </a:p>
        </p:txBody>
      </p:sp>
      <p:pic>
        <p:nvPicPr>
          <p:cNvPr id="1945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544513" y="966788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000"/>
              <a:t>Think to yourself:</a:t>
            </a:r>
          </a:p>
          <a:p>
            <a:pPr algn="ctr"/>
            <a:endParaRPr lang="en-US" sz="5000"/>
          </a:p>
          <a:p>
            <a:pPr algn="ctr"/>
            <a:r>
              <a:rPr lang="en-US" sz="5000"/>
              <a:t>What is one thing you can do in the next 48 hours to more effectively engage the members of your board in fundraising?</a:t>
            </a:r>
          </a:p>
        </p:txBody>
      </p:sp>
      <p:pic>
        <p:nvPicPr>
          <p:cNvPr id="2048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239713" y="579438"/>
            <a:ext cx="9601200" cy="638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000000"/>
                </a:solidFill>
              </a:rPr>
              <a:t>Instructions for Warm-Up Exercise: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i="1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i="1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i="1">
                <a:solidFill>
                  <a:srgbClr val="000000"/>
                </a:solidFill>
              </a:rPr>
              <a:t>Take a few minutes to look at the “I Give Because” page on the wall.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i="1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i="1">
                <a:solidFill>
                  <a:srgbClr val="000000"/>
                </a:solidFill>
              </a:rPr>
              <a:t>Using the stickers provided, mark the statements that apply to you and how you make decisions in your own nonprofit giving.  You may mark as many statements as you like.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i="1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i="1">
                <a:solidFill>
                  <a:srgbClr val="000000"/>
                </a:solidFill>
              </a:rPr>
              <a:t>If there is something that you would like to add (another reason why you give), write it on a post-it and add it to the “I also give because…” box at the bottom.  If someone has added a statement in this section that you feel also applies to you, you may add a sticker to that post-it.</a:t>
            </a:r>
          </a:p>
          <a:p>
            <a:endParaRPr lang="en-US"/>
          </a:p>
        </p:txBody>
      </p:sp>
      <p:pic>
        <p:nvPicPr>
          <p:cNvPr id="3075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039813" y="1417638"/>
            <a:ext cx="8001000" cy="221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1115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1000">
                <a:solidFill>
                  <a:srgbClr val="000000"/>
                </a:solidFill>
              </a:rPr>
              <a:t>Creating a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1000">
                <a:solidFill>
                  <a:srgbClr val="000000"/>
                </a:solidFill>
              </a:rPr>
              <a:t>Fundraising Plan</a:t>
            </a:r>
          </a:p>
        </p:txBody>
      </p:sp>
      <p:pic>
        <p:nvPicPr>
          <p:cNvPr id="2150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0"/>
            <a:ext cx="10080625" cy="11128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620713" y="1989138"/>
            <a:ext cx="8839200" cy="3281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1115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8500" i="1">
                <a:solidFill>
                  <a:srgbClr val="000000"/>
                </a:solidFill>
              </a:rPr>
              <a:t>What is a fundraising plan?</a:t>
            </a:r>
          </a:p>
        </p:txBody>
      </p:sp>
      <p:pic>
        <p:nvPicPr>
          <p:cNvPr id="2253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565150" y="2103438"/>
            <a:ext cx="9144000" cy="563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587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6000">
                <a:solidFill>
                  <a:srgbClr val="000000"/>
                </a:solidFill>
              </a:rPr>
              <a:t>Step One: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6000" i="1">
                <a:solidFill>
                  <a:srgbClr val="000000"/>
                </a:solidFill>
              </a:rPr>
              <a:t>Assess your strengths and weaknesses</a:t>
            </a:r>
            <a:endParaRPr lang="en-US" sz="3500" b="1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b="1">
              <a:solidFill>
                <a:srgbClr val="000000"/>
              </a:solidFill>
            </a:endParaRPr>
          </a:p>
        </p:txBody>
      </p:sp>
      <p:pic>
        <p:nvPicPr>
          <p:cNvPr id="2355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392113" y="579438"/>
            <a:ext cx="9296400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9792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>
                <a:solidFill>
                  <a:srgbClr val="000000"/>
                </a:solidFill>
              </a:rPr>
              <a:t>Group Exercise: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i="1">
                <a:solidFill>
                  <a:srgbClr val="000000"/>
                </a:solidFill>
              </a:rPr>
              <a:t>Assess your </a:t>
            </a:r>
            <a:r>
              <a:rPr lang="en-US" sz="3500" i="1">
                <a:solidFill>
                  <a:srgbClr val="000000"/>
                </a:solidFill>
              </a:rPr>
              <a:t>strengths</a:t>
            </a:r>
            <a:r>
              <a:rPr lang="en-US" sz="4000" i="1">
                <a:solidFill>
                  <a:srgbClr val="000000"/>
                </a:solidFill>
              </a:rPr>
              <a:t> and weaknesses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>
                <a:solidFill>
                  <a:srgbClr val="000000"/>
                </a:solidFill>
              </a:rPr>
              <a:t>Board and board giving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>
                <a:solidFill>
                  <a:srgbClr val="000000"/>
                </a:solidFill>
              </a:rPr>
              <a:t>Staff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>
                <a:solidFill>
                  <a:srgbClr val="000000"/>
                </a:solidFill>
              </a:rPr>
              <a:t> Members, donors &amp; prospects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>
                <a:solidFill>
                  <a:srgbClr val="000000"/>
                </a:solidFill>
              </a:rPr>
              <a:t>Grants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>
                <a:solidFill>
                  <a:srgbClr val="000000"/>
                </a:solidFill>
              </a:rPr>
              <a:t>Corporate &amp; business donations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>
                <a:solidFill>
                  <a:srgbClr val="000000"/>
                </a:solidFill>
              </a:rPr>
              <a:t>Fundraising events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>
                <a:solidFill>
                  <a:srgbClr val="000000"/>
                </a:solidFill>
              </a:rPr>
              <a:t>Earned income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6000" i="1">
              <a:solidFill>
                <a:srgbClr val="000000"/>
              </a:solidFill>
            </a:endParaRPr>
          </a:p>
        </p:txBody>
      </p:sp>
      <p:pic>
        <p:nvPicPr>
          <p:cNvPr id="2457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039813" y="1724025"/>
            <a:ext cx="8001000" cy="3617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9351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5500">
                <a:solidFill>
                  <a:srgbClr val="000000"/>
                </a:solidFill>
              </a:rPr>
              <a:t>Step Two: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5500" i="1">
                <a:solidFill>
                  <a:srgbClr val="000000"/>
                </a:solidFill>
              </a:rPr>
              <a:t>Review your current budget and your recent fundraising numbers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800" b="1">
              <a:solidFill>
                <a:srgbClr val="6B0094"/>
              </a:solidFill>
            </a:endParaRPr>
          </a:p>
        </p:txBody>
      </p:sp>
      <p:pic>
        <p:nvPicPr>
          <p:cNvPr id="2560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7313" y="322263"/>
          <a:ext cx="9906000" cy="6810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752600"/>
                <a:gridCol w="1752600"/>
                <a:gridCol w="1752600"/>
                <a:gridCol w="1676400"/>
              </a:tblGrid>
              <a:tr h="487676"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FY 2011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FY 2012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FY 2013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FY 2014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(projected)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595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Major Donors ($1,000+)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$2,500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 (2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$4,750 (4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$12,300 (8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$30,000 (20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074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Mid-level donors ($250-$999)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$2,000 (3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$3,600 (5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$5,800 (15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$20,000 (35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595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Low-level donors (&lt;$249)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$1,500 (8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$3,000 (14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$4,900 (26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$7,500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 (50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657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TOTAL INDIVIDUAL DONORS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$6,000 (13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$11,350 (23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$23,000 (41 donors)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$57,500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5264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Greater New Orleans Foundation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$17,000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$20,000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264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Baptist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</a:rPr>
                        <a:t> Community Ministries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657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Foundation for Louisiana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$50,000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$35,000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5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TOTAL GRANTS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$20,000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$67,000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6657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Entergy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$2,500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$3,500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5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Home Depot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1658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</a:rPr>
                        <a:t> CORPORATE &amp; BUSINESS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$12,500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$11,500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$18,500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6657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Annual Dinner (Net)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$6,000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$7,500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$12,000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657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Wine &amp; Cheese Party (Net)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$350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5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TOTAL EVENTS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$6,250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$7,500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$12,350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$15,500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955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Tuition Fees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$4,600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$6,750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$5,800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$7,000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709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TOTAL EARNED INCOME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$4,600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$6,750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$5,800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$7,000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003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TOTAL INCOME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$44,350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$57,100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$126,650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$150,000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6742" name="Rectangle 2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95513" y="2408238"/>
            <a:ext cx="5688012" cy="221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11115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7500">
                <a:solidFill>
                  <a:srgbClr val="000000"/>
                </a:solidFill>
              </a:rPr>
              <a:t>Step Three: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7500" i="1">
                <a:solidFill>
                  <a:srgbClr val="000000"/>
                </a:solidFill>
              </a:rPr>
              <a:t>Set Goals</a:t>
            </a: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228600" y="157163"/>
            <a:ext cx="9601200" cy="962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264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GOAL: $165,000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000" b="1" dirty="0" smtClean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DEADLINE: July 31, 2013 (end of FY 2013)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000" dirty="0" smtClean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Donor Goals: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Secure 25 gifts of $1,000 or more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Increase donor retention rate to 70%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Get at least three prospect names from each board member 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Raise $67,500 total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500" dirty="0" smtClean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Grant Goals: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Apply for five grants; receive at least two grants 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Contact each foundation at least four times during grant period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Raise $55,000 total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500" dirty="0" smtClean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Corporate Giving Goals: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Identify five potential corporate sponsors with which a board or staff member has a personal connection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Ask for four donations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Raise $15,000 total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500" dirty="0" smtClean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Event Goals: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Secure sponsors that cover 100% of Annual Dinner event costs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Net $20,500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500" b="1" dirty="0" smtClean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Earned Income Goals: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cs typeface="Mangal" pitchFamily="18" charset="0"/>
              </a:rPr>
              <a:t>Have 50% returning students and 25% “bring-a-friend”/ referral students 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Raise $7,000 total</a:t>
            </a:r>
          </a:p>
        </p:txBody>
      </p:sp>
      <p:pic>
        <p:nvPicPr>
          <p:cNvPr id="2867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582613" y="1633538"/>
            <a:ext cx="8915400" cy="3071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10674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7000">
                <a:solidFill>
                  <a:srgbClr val="000000"/>
                </a:solidFill>
              </a:rPr>
              <a:t>Step Four: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7000" i="1">
                <a:solidFill>
                  <a:srgbClr val="000000"/>
                </a:solidFill>
              </a:rPr>
              <a:t>Create your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7000" i="1">
                <a:solidFill>
                  <a:srgbClr val="000000"/>
                </a:solidFill>
              </a:rPr>
              <a:t>fundraising calendar</a:t>
            </a:r>
          </a:p>
        </p:txBody>
      </p:sp>
      <p:pic>
        <p:nvPicPr>
          <p:cNvPr id="2969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49" name="Group 1"/>
          <p:cNvGraphicFramePr>
            <a:graphicFrameLocks noGrp="1"/>
          </p:cNvGraphicFramePr>
          <p:nvPr/>
        </p:nvGraphicFramePr>
        <p:xfrm>
          <a:off x="0" y="-30163"/>
          <a:ext cx="10145713" cy="7639051"/>
        </p:xfrm>
        <a:graphic>
          <a:graphicData uri="http://schemas.openxmlformats.org/drawingml/2006/table">
            <a:tbl>
              <a:tblPr/>
              <a:tblGrid>
                <a:gridCol w="3380811"/>
                <a:gridCol w="3382451"/>
                <a:gridCol w="3382452"/>
              </a:tblGrid>
              <a:tr h="19478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JANUARY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New Year's Day- January 1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Twelfth Night- January 6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MLK Day- January 21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Annual Dinner Planning Kickoff Meeting- January 15 (MARY &amp; JOE)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Smith Family Foundation Grant due- January 25 (STEVEN)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FEBRUARY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Lundi Gras- February 11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Mardi Gras- February 12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Annual Dinner Monthly Planning Meeting- February 28 (MARY &amp;  JOE)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MARCH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St. Patrick's Day- March 17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Staff Retreat- March 29-31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Annual Dinner Monthly Planning Meeting- March 21 (MARY &amp;  JOE)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79540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APRIL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Volunteer Appreciation Luncheon- April 6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French Quarter Fest- April 12-14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Jazz Fest- April 26-28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Final Annual Dinner Planning Meeting- April 16 (MARY &amp;  JOE)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Annual Dinner- April 20 (MARY &amp; JOE)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MAY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Jazz Fest- May 2-5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Mother's Day- May 12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Memorial Day- May 27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Cultivation visits with Baton Rouge-area donors (MARY)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JUNE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Father's Day- June 16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Jones Family Foundation Grant Deadline- June 7 (STEVEN)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Send mid-year letter- June 14 (MARY)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7931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JULY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Independence Day- July 4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Mid-Year Program Strategy Meeting- 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July 8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GeneriCorp corporate funding proposal due- July 16 (STEVEN)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AUGUST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School starts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Cultivation visits with New Orleans-area donors (MARY)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SEPTEMBER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Labor Day- September 2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Rosh Hashanah- September 4-6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Community Foundation Grant due- September 30 (STEVEN)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1644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OCTOBER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Columbus Day- October 14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Halloween- October 31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Launch Annual Board Campaign- October 18 (MARY)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NOVEMBER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Veteran's Day- November 11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Hanukkah begins- November 27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Thanksgiving- November 28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Mid-Campaign Meeting- November 15 (MARY)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DECEMBER 2013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Holidays &amp; Fixed Dates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Hanukkah ends- December 5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Christmas- December 24-25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New Year's Eve- December 31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Fundraising Dates &amp; Deadlines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Last day of campaign- December 20 (MARY)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Send year-end letter- December 22 (MARY)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Send year-end email- December 31 (MARY)</a:t>
                      </a:r>
                    </a:p>
                  </a:txBody>
                  <a:tcPr marL="90000" marR="90000" marT="58266" marB="46801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463675" y="365125"/>
            <a:ext cx="7512050" cy="6386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7146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3000" b="1">
                <a:solidFill>
                  <a:srgbClr val="000000"/>
                </a:solidFill>
              </a:rPr>
              <a:t>Agenda: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Introductions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Working Agreements &amp; Goals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2000" b="1" i="1" u="sng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 b="1" i="1" u="sng">
                <a:solidFill>
                  <a:srgbClr val="000000"/>
                </a:solidFill>
              </a:rPr>
              <a:t>Part I: Laying the Groundwork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1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Fundraising overview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What you need before you begin fundraising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   The board’s role in fundraising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   Creating a fundraising plan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2000" b="1" i="1" u="sng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 b="1" i="1" u="sng">
                <a:solidFill>
                  <a:srgbClr val="000000"/>
                </a:solidFill>
              </a:rPr>
              <a:t>Part II: How to Fundraise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1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   Creating an individual donor program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   Applying for grants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   Generating corporate &amp; business donations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Special Events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Fundraising Trends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</a:rPr>
              <a:t>Questions &amp; feedback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409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457200" y="1066800"/>
            <a:ext cx="9144000" cy="5761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910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 b="1">
                <a:solidFill>
                  <a:srgbClr val="000000"/>
                </a:solidFill>
              </a:rPr>
              <a:t>Think quietly: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 b="1" i="1">
                <a:solidFill>
                  <a:srgbClr val="000000"/>
                </a:solidFill>
              </a:rPr>
              <a:t>how are you doing in relation to those four steps</a:t>
            </a:r>
            <a:r>
              <a:rPr lang="en-US" sz="4500" b="1">
                <a:solidFill>
                  <a:srgbClr val="000000"/>
                </a:solidFill>
              </a:rPr>
              <a:t>?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>
                <a:solidFill>
                  <a:srgbClr val="000000"/>
                </a:solidFill>
              </a:rPr>
              <a:t>Grab a post-it &amp; make a note: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 i="1">
                <a:solidFill>
                  <a:srgbClr val="000000"/>
                </a:solidFill>
              </a:rPr>
              <a:t>of the fundraising planning tools just shared, what one thing might you try out to upgrade your planning?</a:t>
            </a:r>
          </a:p>
        </p:txBody>
      </p:sp>
      <p:pic>
        <p:nvPicPr>
          <p:cNvPr id="3174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392113" y="2027238"/>
            <a:ext cx="9296400" cy="221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1115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8500">
                <a:solidFill>
                  <a:srgbClr val="000000"/>
                </a:solidFill>
              </a:rPr>
              <a:t>PART II: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8500" i="1">
                <a:solidFill>
                  <a:srgbClr val="000000"/>
                </a:solidFill>
              </a:rPr>
              <a:t>How to Fundraise</a:t>
            </a:r>
          </a:p>
        </p:txBody>
      </p:sp>
      <p:pic>
        <p:nvPicPr>
          <p:cNvPr id="3277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0" y="0"/>
            <a:ext cx="10080625" cy="15700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0"/>
            <a:ext cx="10080625" cy="381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143000" y="1874838"/>
            <a:ext cx="8001000" cy="193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0233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7500">
                <a:solidFill>
                  <a:srgbClr val="000000"/>
                </a:solidFill>
              </a:rPr>
              <a:t>Creating an Individual Donor Program</a:t>
            </a:r>
          </a:p>
        </p:txBody>
      </p:sp>
      <p:pic>
        <p:nvPicPr>
          <p:cNvPr id="3379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10080625" cy="11128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4" descr="https://mail.google.com/mail/u/0/?ui=2&amp;ik=2cbe722ad8&amp;view=att&amp;th=140eed2d56843b96&amp;attid=0.1&amp;disp=emb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4819" name="Chart 3"/>
          <p:cNvGraphicFramePr>
            <a:graphicFrameLocks/>
          </p:cNvGraphicFramePr>
          <p:nvPr/>
        </p:nvGraphicFramePr>
        <p:xfrm>
          <a:off x="1628775" y="1489075"/>
          <a:ext cx="6823075" cy="4581525"/>
        </p:xfrm>
        <a:graphic>
          <a:graphicData uri="http://schemas.openxmlformats.org/presentationml/2006/ole">
            <p:oleObj spid="_x0000_s34819" r:id="rId4" imgW="6822015" imgH="4584589" progId="Excel.Chart.8">
              <p:embed/>
            </p:oleObj>
          </a:graphicData>
        </a:graphic>
      </p:graphicFrame>
      <p:sp>
        <p:nvSpPr>
          <p:cNvPr id="34820" name="Rectangle 6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graphicFrame>
        <p:nvGraphicFramePr>
          <p:cNvPr id="34821" name="Chart 4"/>
          <p:cNvGraphicFramePr>
            <a:graphicFrameLocks/>
          </p:cNvGraphicFramePr>
          <p:nvPr/>
        </p:nvGraphicFramePr>
        <p:xfrm>
          <a:off x="360363" y="909638"/>
          <a:ext cx="9359900" cy="5876925"/>
        </p:xfrm>
        <a:graphic>
          <a:graphicData uri="http://schemas.openxmlformats.org/presentationml/2006/ole">
            <p:oleObj spid="_x0000_s34821" r:id="rId5" imgW="9364268" imgH="5877053" progId="Excel.Chart.8">
              <p:embed/>
            </p:oleObj>
          </a:graphicData>
        </a:graphic>
      </p:graphicFrame>
      <p:pic>
        <p:nvPicPr>
          <p:cNvPr id="34822" name="Picture 8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Isosceles Triangle 2"/>
          <p:cNvSpPr>
            <a:spLocks noChangeArrowheads="1"/>
          </p:cNvSpPr>
          <p:nvPr/>
        </p:nvSpPr>
        <p:spPr bwMode="auto">
          <a:xfrm>
            <a:off x="925513" y="960438"/>
            <a:ext cx="8229600" cy="55626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35843" name="Straight Connector 4"/>
          <p:cNvCxnSpPr>
            <a:cxnSpLocks noChangeShapeType="1"/>
          </p:cNvCxnSpPr>
          <p:nvPr/>
        </p:nvCxnSpPr>
        <p:spPr bwMode="auto">
          <a:xfrm>
            <a:off x="3363913" y="3246438"/>
            <a:ext cx="3352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844" name="Straight Connector 6"/>
          <p:cNvCxnSpPr>
            <a:cxnSpLocks noChangeShapeType="1"/>
          </p:cNvCxnSpPr>
          <p:nvPr/>
        </p:nvCxnSpPr>
        <p:spPr bwMode="auto">
          <a:xfrm>
            <a:off x="2220913" y="4770438"/>
            <a:ext cx="5638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5845" name="TextBox 13"/>
          <p:cNvSpPr txBox="1">
            <a:spLocks noChangeArrowheads="1"/>
          </p:cNvSpPr>
          <p:nvPr/>
        </p:nvSpPr>
        <p:spPr bwMode="auto">
          <a:xfrm>
            <a:off x="4278313" y="2103438"/>
            <a:ext cx="16002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/>
              <a:t>Major </a:t>
            </a:r>
          </a:p>
          <a:p>
            <a:pPr algn="ctr"/>
            <a:r>
              <a:rPr lang="en-US" sz="2500"/>
              <a:t>Donors</a:t>
            </a:r>
          </a:p>
        </p:txBody>
      </p:sp>
      <p:sp>
        <p:nvSpPr>
          <p:cNvPr id="35846" name="TextBox 14"/>
          <p:cNvSpPr txBox="1">
            <a:spLocks noChangeArrowheads="1"/>
          </p:cNvSpPr>
          <p:nvPr/>
        </p:nvSpPr>
        <p:spPr bwMode="auto">
          <a:xfrm>
            <a:off x="3779838" y="3749675"/>
            <a:ext cx="27844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/>
              <a:t>Mid- Level Donors</a:t>
            </a:r>
          </a:p>
        </p:txBody>
      </p:sp>
      <p:sp>
        <p:nvSpPr>
          <p:cNvPr id="35847" name="TextBox 15"/>
          <p:cNvSpPr txBox="1">
            <a:spLocks noChangeArrowheads="1"/>
          </p:cNvSpPr>
          <p:nvPr/>
        </p:nvSpPr>
        <p:spPr bwMode="auto">
          <a:xfrm>
            <a:off x="4152900" y="5380038"/>
            <a:ext cx="21066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/>
              <a:t>Small Donors</a:t>
            </a:r>
          </a:p>
        </p:txBody>
      </p:sp>
      <p:pic>
        <p:nvPicPr>
          <p:cNvPr id="35848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5850" name="TextBox 1"/>
          <p:cNvSpPr txBox="1">
            <a:spLocks noChangeArrowheads="1"/>
          </p:cNvSpPr>
          <p:nvPr/>
        </p:nvSpPr>
        <p:spPr bwMode="auto">
          <a:xfrm>
            <a:off x="1077913" y="198438"/>
            <a:ext cx="79248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/>
              <a:t>The Donor Pyramid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393825" y="2154238"/>
            <a:ext cx="7224713" cy="221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11115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10000">
                <a:solidFill>
                  <a:srgbClr val="000000"/>
                </a:solidFill>
              </a:rPr>
              <a:t>Why do people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10000">
                <a:solidFill>
                  <a:srgbClr val="000000"/>
                </a:solidFill>
              </a:rPr>
              <a:t>give?</a:t>
            </a:r>
          </a:p>
        </p:txBody>
      </p:sp>
      <p:pic>
        <p:nvPicPr>
          <p:cNvPr id="3686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60350" y="2024063"/>
            <a:ext cx="9558338" cy="3071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10674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7000">
                <a:solidFill>
                  <a:srgbClr val="000000"/>
                </a:solidFill>
              </a:rPr>
              <a:t>What makes a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7000">
                <a:solidFill>
                  <a:srgbClr val="000000"/>
                </a:solidFill>
              </a:rPr>
              <a:t>person give to a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7000">
                <a:solidFill>
                  <a:srgbClr val="000000"/>
                </a:solidFill>
              </a:rPr>
              <a:t>specific organization?</a:t>
            </a:r>
          </a:p>
        </p:txBody>
      </p:sp>
      <p:pic>
        <p:nvPicPr>
          <p:cNvPr id="3789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696913" y="350838"/>
            <a:ext cx="8686800" cy="745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4500">
                <a:solidFill>
                  <a:srgbClr val="000000"/>
                </a:solidFill>
              </a:rPr>
              <a:t>A person may give money for many reasons.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000">
                <a:solidFill>
                  <a:srgbClr val="000000"/>
                </a:solidFill>
              </a:rPr>
              <a:t>  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4500">
                <a:solidFill>
                  <a:srgbClr val="000000"/>
                </a:solidFill>
              </a:rPr>
              <a:t>A person gives money to a specific organization because of: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3000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6000" i="1" u="sng">
                <a:solidFill>
                  <a:srgbClr val="000000"/>
                </a:solidFill>
              </a:rPr>
              <a:t>A</a:t>
            </a:r>
            <a:r>
              <a:rPr lang="en-US" sz="6000">
                <a:solidFill>
                  <a:srgbClr val="000000"/>
                </a:solidFill>
              </a:rPr>
              <a:t>bility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3000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6000" i="1" u="sng">
                <a:solidFill>
                  <a:srgbClr val="000000"/>
                </a:solidFill>
              </a:rPr>
              <a:t>B</a:t>
            </a:r>
            <a:r>
              <a:rPr lang="en-US" sz="6000">
                <a:solidFill>
                  <a:srgbClr val="000000"/>
                </a:solidFill>
              </a:rPr>
              <a:t>elief</a:t>
            </a: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3000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6000" i="1" u="sng">
                <a:solidFill>
                  <a:srgbClr val="000000"/>
                </a:solidFill>
              </a:rPr>
              <a:t>C</a:t>
            </a:r>
            <a:r>
              <a:rPr lang="en-US" sz="6000">
                <a:solidFill>
                  <a:srgbClr val="000000"/>
                </a:solidFill>
              </a:rPr>
              <a:t>ontact</a:t>
            </a:r>
          </a:p>
          <a:p>
            <a:endParaRPr lang="en-US"/>
          </a:p>
        </p:txBody>
      </p:sp>
      <p:pic>
        <p:nvPicPr>
          <p:cNvPr id="3891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544513" y="1563688"/>
            <a:ext cx="9144000" cy="434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469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>
                <a:solidFill>
                  <a:srgbClr val="000000"/>
                </a:solidFill>
              </a:rPr>
              <a:t>To find donors, look for people who feel they have the ability to give and who believe in your organization.</a:t>
            </a:r>
            <a:endParaRPr lang="en-US" sz="4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0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6000" b="1">
                <a:solidFill>
                  <a:srgbClr val="000000"/>
                </a:solidFill>
              </a:rPr>
              <a:t>Then, ASK!</a:t>
            </a:r>
          </a:p>
        </p:txBody>
      </p:sp>
      <p:pic>
        <p:nvPicPr>
          <p:cNvPr id="3993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077913" y="1646238"/>
            <a:ext cx="7924800" cy="2646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9792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7500">
                <a:solidFill>
                  <a:srgbClr val="000000"/>
                </a:solidFill>
              </a:rPr>
              <a:t>Where can you find these potential donors?</a:t>
            </a:r>
          </a:p>
        </p:txBody>
      </p:sp>
      <p:pic>
        <p:nvPicPr>
          <p:cNvPr id="4096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427163"/>
            <a:ext cx="9074150" cy="5326062"/>
          </a:xfrm>
        </p:spPr>
        <p:txBody>
          <a:bodyPr>
            <a:normAutofit fontScale="62500" lnSpcReduction="20000"/>
          </a:bodyPr>
          <a:lstStyle/>
          <a:p>
            <a:pPr marL="0" indent="0">
              <a:buFont typeface="Times New Roman" pitchFamily="16" charset="0"/>
              <a:buNone/>
              <a:defRPr/>
            </a:pPr>
            <a:r>
              <a:rPr lang="en-US" dirty="0" smtClean="0"/>
              <a:t>1 MINUTE with your partner: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 smtClean="0"/>
              <a:t>Name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 smtClean="0"/>
              <a:t>Organization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 smtClean="0"/>
              <a:t>Role—Development Director, ED, etc.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 smtClean="0"/>
              <a:t>What’s the word or image that comes to mind when you think of “Fundraising”?</a:t>
            </a:r>
          </a:p>
          <a:p>
            <a:pPr marL="0" indent="0">
              <a:buFont typeface="Times New Roman" pitchFamily="16" charset="0"/>
              <a:buNone/>
              <a:defRPr/>
            </a:pPr>
            <a:endParaRPr lang="en-US" dirty="0"/>
          </a:p>
          <a:p>
            <a:pPr marL="0" indent="0">
              <a:buFont typeface="Times New Roman" pitchFamily="16" charset="0"/>
              <a:buNone/>
              <a:defRPr/>
            </a:pPr>
            <a:r>
              <a:rPr lang="en-US" dirty="0" smtClean="0"/>
              <a:t>4 MINUTES with your team: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/>
              <a:t>Name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/>
              <a:t>Organization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 smtClean="0"/>
              <a:t>Role—same as above, etc</a:t>
            </a:r>
            <a:r>
              <a:rPr lang="en-US" dirty="0"/>
              <a:t>.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/>
              <a:t>What’s the word or image that comes to mind when you think of </a:t>
            </a:r>
            <a:r>
              <a:rPr lang="en-US" dirty="0" smtClean="0"/>
              <a:t>“Fundraising”?</a:t>
            </a:r>
          </a:p>
          <a:p>
            <a:pPr marL="0" indent="0">
              <a:buFont typeface="Times New Roman" pitchFamily="16" charset="0"/>
              <a:buNone/>
              <a:defRPr/>
            </a:pPr>
            <a:endParaRPr lang="en-US" dirty="0"/>
          </a:p>
          <a:p>
            <a:pPr marL="0" indent="0">
              <a:buFont typeface="Times New Roman" pitchFamily="16" charset="0"/>
              <a:buNone/>
              <a:defRPr/>
            </a:pPr>
            <a:r>
              <a:rPr lang="en-US" dirty="0" smtClean="0"/>
              <a:t>POPCORN</a:t>
            </a:r>
          </a:p>
          <a:p>
            <a:pPr marL="0" indent="0">
              <a:buFont typeface="Times New Roman" pitchFamily="16" charset="0"/>
              <a:buNone/>
              <a:defRPr/>
            </a:pPr>
            <a:endParaRPr lang="en-US" dirty="0"/>
          </a:p>
        </p:txBody>
      </p:sp>
      <p:pic>
        <p:nvPicPr>
          <p:cNvPr id="512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228600" y="1143000"/>
            <a:ext cx="9601200" cy="5049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9351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5500" b="1">
                <a:solidFill>
                  <a:srgbClr val="000000"/>
                </a:solidFill>
              </a:rPr>
              <a:t>Find donors...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b="1">
                <a:solidFill>
                  <a:srgbClr val="000000"/>
                </a:solidFill>
              </a:rPr>
              <a:t>...</a:t>
            </a:r>
            <a:r>
              <a:rPr lang="en-US" sz="4000" i="1">
                <a:solidFill>
                  <a:srgbClr val="000000"/>
                </a:solidFill>
              </a:rPr>
              <a:t>by asking board members and volunteers to refer friends and family.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i="1">
                <a:solidFill>
                  <a:srgbClr val="000000"/>
                </a:solidFill>
              </a:rPr>
              <a:t>...at your events.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8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i="1">
                <a:solidFill>
                  <a:srgbClr val="000000"/>
                </a:solidFill>
              </a:rPr>
              <a:t>...at partnering organizations.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i="1">
                <a:solidFill>
                  <a:srgbClr val="000000"/>
                </a:solidFill>
              </a:rPr>
              <a:t>...on your mailing and email lists.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i="1">
                <a:solidFill>
                  <a:srgbClr val="000000"/>
                </a:solidFill>
              </a:rPr>
              <a:t>...among your existing donors</a:t>
            </a:r>
            <a:r>
              <a:rPr lang="en-US" sz="4000" b="1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4198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696913" y="1722438"/>
            <a:ext cx="8839200" cy="38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4500" b="1"/>
              <a:t>Short exercise: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5500" i="1"/>
              <a:t>List a few of your potential individual donors and who from your organization could approach them</a:t>
            </a:r>
            <a:r>
              <a:rPr lang="en-US" sz="5500" b="1"/>
              <a:t>.</a:t>
            </a:r>
          </a:p>
        </p:txBody>
      </p:sp>
      <p:pic>
        <p:nvPicPr>
          <p:cNvPr id="43011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228600" y="1335088"/>
            <a:ext cx="9601200" cy="663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7587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600" dirty="0" smtClean="0">
              <a:solidFill>
                <a:srgbClr val="000000"/>
              </a:solidFill>
              <a:latin typeface="+mj-lt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5000" i="1" dirty="0" smtClean="0">
                <a:solidFill>
                  <a:srgbClr val="000000"/>
                </a:solidFill>
                <a:latin typeface="+mj-lt"/>
              </a:rPr>
              <a:t>Thank before you bank!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5000" dirty="0" smtClean="0">
              <a:solidFill>
                <a:srgbClr val="000000"/>
              </a:solidFill>
              <a:latin typeface="+mj-lt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5000" dirty="0" smtClean="0">
                <a:solidFill>
                  <a:srgbClr val="000000"/>
                </a:solidFill>
                <a:latin typeface="+mj-lt"/>
              </a:rPr>
              <a:t>Within 72 hours, make a personal thank you call or send a thank you note.</a:t>
            </a:r>
          </a:p>
        </p:txBody>
      </p:sp>
      <p:pic>
        <p:nvPicPr>
          <p:cNvPr id="4403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976313" y="1341438"/>
            <a:ext cx="8229600" cy="3498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9792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5000">
                <a:solidFill>
                  <a:srgbClr val="000000"/>
                </a:solidFill>
              </a:rPr>
              <a:t>How do you keep track of information about your donors and donations?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5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5000">
                <a:solidFill>
                  <a:srgbClr val="000000"/>
                </a:solidFill>
              </a:rPr>
              <a:t>What information will your organization need to know for the future?</a:t>
            </a:r>
          </a:p>
        </p:txBody>
      </p:sp>
      <p:pic>
        <p:nvPicPr>
          <p:cNvPr id="4505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1001713" y="1798638"/>
            <a:ext cx="8001000" cy="1014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0233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2000">
                <a:solidFill>
                  <a:srgbClr val="000000"/>
                </a:solidFill>
              </a:rPr>
              <a:t>Applying for Grants</a:t>
            </a:r>
          </a:p>
        </p:txBody>
      </p:sp>
      <p:pic>
        <p:nvPicPr>
          <p:cNvPr id="4608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0" y="0"/>
            <a:ext cx="10080625" cy="11128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457200" y="1263650"/>
            <a:ext cx="9144000" cy="4249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26900" rIns="90000" bIns="45000"/>
          <a:lstStyle/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500">
                <a:solidFill>
                  <a:srgbClr val="000000"/>
                </a:solidFill>
              </a:rPr>
              <a:t>Where do I find my grant?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b="1" u="sng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>
                <a:solidFill>
                  <a:srgbClr val="000000"/>
                </a:solidFill>
              </a:rPr>
              <a:t> 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Online research (The Foundation Center, Google)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 Community &amp; foundation listservs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 Other organizations doing similar work</a:t>
            </a:r>
          </a:p>
        </p:txBody>
      </p:sp>
      <p:pic>
        <p:nvPicPr>
          <p:cNvPr id="4710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188913" y="274638"/>
            <a:ext cx="9652000" cy="6757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18710" rIns="90000" bIns="45000"/>
          <a:lstStyle/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5000">
                <a:solidFill>
                  <a:srgbClr val="000000"/>
                </a:solidFill>
              </a:rPr>
              <a:t>Listservs With Grant Announcements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>
                <a:solidFill>
                  <a:srgbClr val="000000"/>
                </a:solidFill>
              </a:rPr>
              <a:t>Grantstation Insider (Free with LANO membership)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>
                <a:solidFill>
                  <a:srgbClr val="000000"/>
                </a:solidFill>
              </a:rPr>
              <a:t>Unified Nonprofits of Greater New Orleans (unifiednonprofits.org)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>
                <a:solidFill>
                  <a:srgbClr val="000000"/>
                </a:solidFill>
              </a:rPr>
              <a:t>Congressman Cedric Richmond's government grants newsletter- Richmond.grants@mail.house.gov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>
                <a:solidFill>
                  <a:srgbClr val="000000"/>
                </a:solidFill>
              </a:rPr>
              <a:t>Larger foundations (i.e. Greater New Orleans Foundation, Foundation for Louisiana, New Orleans Jazz &amp; Heritage Festival Foundation, Louisiana Cultural Economy Foundation, etc.)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>
                <a:solidFill>
                  <a:srgbClr val="000000"/>
                </a:solidFill>
              </a:rPr>
              <a:t>The Grantsmanship Center (tgci.com)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</a:rPr>
              <a:t>Neighborhoods Partnership Network (npnnola.com)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4813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87313" y="503238"/>
            <a:ext cx="9840912" cy="617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23624" rIns="90000" bIns="45000"/>
          <a:lstStyle/>
          <a:p>
            <a:pPr algn="ctr" hangingPunct="0">
              <a:lnSpc>
                <a:spcPct val="87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800">
                <a:solidFill>
                  <a:srgbClr val="000000"/>
                </a:solidFill>
              </a:rPr>
              <a:t>Common documents required </a:t>
            </a:r>
          </a:p>
          <a:p>
            <a:pPr algn="ctr" hangingPunct="0">
              <a:lnSpc>
                <a:spcPct val="87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800">
                <a:solidFill>
                  <a:srgbClr val="000000"/>
                </a:solidFill>
              </a:rPr>
              <a:t>for grants</a:t>
            </a:r>
          </a:p>
          <a:p>
            <a:pPr algn="ctr" hangingPunct="0">
              <a:lnSpc>
                <a:spcPct val="87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 b="1" u="sng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 b="1">
                <a:solidFill>
                  <a:srgbClr val="000000"/>
                </a:solidFill>
              </a:rPr>
              <a:t> </a:t>
            </a:r>
            <a:r>
              <a:rPr lang="en-US" sz="3000">
                <a:solidFill>
                  <a:srgbClr val="000000"/>
                </a:solidFill>
              </a:rPr>
              <a:t>Your mission statement/ program overview/ 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000">
                <a:solidFill>
                  <a:srgbClr val="000000"/>
                </a:solidFill>
              </a:rPr>
              <a:t>Case for Support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0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000">
                <a:solidFill>
                  <a:srgbClr val="000000"/>
                </a:solidFill>
              </a:rPr>
              <a:t> Your current budget</a:t>
            </a:r>
          </a:p>
          <a:p>
            <a:pPr algn="ctr" hangingPunct="0">
              <a:lnSpc>
                <a:spcPct val="87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0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000">
                <a:solidFill>
                  <a:srgbClr val="000000"/>
                </a:solidFill>
              </a:rPr>
              <a:t> List of board members and their biographies</a:t>
            </a:r>
          </a:p>
          <a:p>
            <a:pPr algn="ctr" hangingPunct="0">
              <a:lnSpc>
                <a:spcPct val="87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0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000">
                <a:solidFill>
                  <a:srgbClr val="000000"/>
                </a:solidFill>
              </a:rPr>
              <a:t> List of staff members and their biographies</a:t>
            </a:r>
          </a:p>
          <a:p>
            <a:pPr algn="ctr" hangingPunct="0">
              <a:lnSpc>
                <a:spcPct val="87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0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000">
                <a:solidFill>
                  <a:srgbClr val="000000"/>
                </a:solidFill>
              </a:rPr>
              <a:t> Copy of IRS determination letter &amp; 990 form</a:t>
            </a:r>
          </a:p>
          <a:p>
            <a:pPr algn="ctr" hangingPunct="0">
              <a:lnSpc>
                <a:spcPct val="87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0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000">
                <a:solidFill>
                  <a:srgbClr val="000000"/>
                </a:solidFill>
              </a:rPr>
              <a:t> Audited financial statement</a:t>
            </a:r>
          </a:p>
        </p:txBody>
      </p:sp>
      <p:pic>
        <p:nvPicPr>
          <p:cNvPr id="4915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228600" y="276225"/>
            <a:ext cx="9601200" cy="7618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587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Consider…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 b="1">
                <a:solidFill>
                  <a:srgbClr val="000000"/>
                </a:solidFill>
              </a:rPr>
              <a:t> </a:t>
            </a:r>
            <a:r>
              <a:rPr lang="en-US" sz="3000">
                <a:solidFill>
                  <a:srgbClr val="000000"/>
                </a:solidFill>
              </a:rPr>
              <a:t>The funder's priorities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>
                <a:solidFill>
                  <a:srgbClr val="000000"/>
                </a:solidFill>
              </a:rPr>
              <a:t> The funder's organizational requirements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>
                <a:solidFill>
                  <a:srgbClr val="000000"/>
                </a:solidFill>
              </a:rPr>
              <a:t> The funder's geographic focus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>
                <a:solidFill>
                  <a:srgbClr val="000000"/>
                </a:solidFill>
              </a:rPr>
              <a:t> The size of the grant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>
                <a:solidFill>
                  <a:srgbClr val="000000"/>
                </a:solidFill>
              </a:rPr>
              <a:t> Other organizations the funder has supported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>
                <a:solidFill>
                  <a:srgbClr val="000000"/>
                </a:solidFill>
              </a:rPr>
              <a:t> The funding timeline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>
                <a:solidFill>
                  <a:srgbClr val="000000"/>
                </a:solidFill>
              </a:rPr>
              <a:t> Whether you have the capacity to write the proposal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>
                <a:solidFill>
                  <a:srgbClr val="000000"/>
                </a:solidFill>
              </a:rPr>
              <a:t> Whether you have the capacity to follow the funding requirements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 b="1">
              <a:solidFill>
                <a:srgbClr val="6B0094"/>
              </a:solidFill>
            </a:endParaRPr>
          </a:p>
        </p:txBody>
      </p:sp>
      <p:pic>
        <p:nvPicPr>
          <p:cNvPr id="5017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914400" y="731838"/>
            <a:ext cx="8375650" cy="596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26900" rIns="90000" bIns="45000"/>
          <a:lstStyle/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5000" b="1">
                <a:solidFill>
                  <a:srgbClr val="000000"/>
                </a:solidFill>
              </a:rPr>
              <a:t>Where do I find this information?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 b="1">
                <a:solidFill>
                  <a:srgbClr val="000000"/>
                </a:solidFill>
              </a:rPr>
              <a:t> </a:t>
            </a:r>
            <a:r>
              <a:rPr lang="en-US" sz="3500">
                <a:solidFill>
                  <a:srgbClr val="000000"/>
                </a:solidFill>
              </a:rPr>
              <a:t>The Foundation Center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>
                <a:solidFill>
                  <a:srgbClr val="000000"/>
                </a:solidFill>
              </a:rPr>
              <a:t> GuideStar.org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>
                <a:solidFill>
                  <a:srgbClr val="000000"/>
                </a:solidFill>
              </a:rPr>
              <a:t> 990 tax forms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>
                <a:solidFill>
                  <a:srgbClr val="000000"/>
                </a:solidFill>
              </a:rPr>
              <a:t> Google/ Funder's website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b="1">
                <a:solidFill>
                  <a:srgbClr val="000000"/>
                </a:solidFill>
              </a:rPr>
              <a:t> When in doubt, call the foundation to ask!</a:t>
            </a:r>
          </a:p>
        </p:txBody>
      </p:sp>
      <p:pic>
        <p:nvPicPr>
          <p:cNvPr id="5120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163513" y="731838"/>
            <a:ext cx="9677400" cy="594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469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>
                <a:solidFill>
                  <a:srgbClr val="000000"/>
                </a:solidFill>
              </a:rPr>
              <a:t>Goals for today's workshop: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 b="1">
                <a:solidFill>
                  <a:srgbClr val="000000"/>
                </a:solidFill>
              </a:rPr>
              <a:t> </a:t>
            </a:r>
            <a:r>
              <a:rPr lang="en-US" sz="3500">
                <a:solidFill>
                  <a:srgbClr val="000000"/>
                </a:solidFill>
              </a:rPr>
              <a:t>Develop understanding about effective methods of raising money for non-profits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Share knowledge and real-life experiences that others can use to increase their fundraising success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Lay the groundwork for success- a clear fundraising plan- and provide the practical tools to make the plan a reality</a:t>
            </a:r>
          </a:p>
        </p:txBody>
      </p:sp>
      <p:pic>
        <p:nvPicPr>
          <p:cNvPr id="614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28600" y="617538"/>
            <a:ext cx="9829800" cy="5924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469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 b="1">
                <a:solidFill>
                  <a:srgbClr val="000000"/>
                </a:solidFill>
              </a:rPr>
              <a:t>YES: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 b="1">
                <a:solidFill>
                  <a:srgbClr val="000000"/>
                </a:solidFill>
              </a:rPr>
              <a:t> </a:t>
            </a:r>
            <a:r>
              <a:rPr lang="en-US" sz="3500" i="1">
                <a:solidFill>
                  <a:srgbClr val="000000"/>
                </a:solidFill>
              </a:rPr>
              <a:t>Grant will cover operating expenses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 i="1">
                <a:solidFill>
                  <a:srgbClr val="000000"/>
                </a:solidFill>
              </a:rPr>
              <a:t> Grant can support existing activities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 i="1">
                <a:solidFill>
                  <a:srgbClr val="000000"/>
                </a:solidFill>
              </a:rPr>
              <a:t> Grant can expand activities in a way that is productive and helps advance your mission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 b="1">
                <a:solidFill>
                  <a:srgbClr val="000000"/>
                </a:solidFill>
              </a:rPr>
              <a:t>NO: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 b="1">
                <a:solidFill>
                  <a:srgbClr val="000000"/>
                </a:solidFill>
              </a:rPr>
              <a:t> </a:t>
            </a:r>
            <a:r>
              <a:rPr lang="en-US" sz="3500" i="1">
                <a:solidFill>
                  <a:srgbClr val="000000"/>
                </a:solidFill>
              </a:rPr>
              <a:t>Grant leads to “mission creep” or creates new work that distracts from your mission and priorities</a:t>
            </a:r>
          </a:p>
        </p:txBody>
      </p:sp>
      <p:pic>
        <p:nvPicPr>
          <p:cNvPr id="5222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773113" y="1158875"/>
            <a:ext cx="8610600" cy="5897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587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en-US" sz="1000" b="1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500" b="1">
                <a:solidFill>
                  <a:srgbClr val="000000"/>
                </a:solidFill>
              </a:rPr>
              <a:t>Read the directions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3500">
                <a:solidFill>
                  <a:srgbClr val="000000"/>
                </a:solidFill>
              </a:rPr>
              <a:t> </a:t>
            </a:r>
          </a:p>
          <a:p>
            <a:pPr algn="ctr" hangingPunct="0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500" i="1">
                <a:solidFill>
                  <a:srgbClr val="000000"/>
                </a:solidFill>
              </a:rPr>
              <a:t>Length, format, font, number of copies, required attachments, things you should include, things you should NOT include…</a:t>
            </a:r>
          </a:p>
        </p:txBody>
      </p:sp>
      <p:pic>
        <p:nvPicPr>
          <p:cNvPr id="5325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457200" y="808038"/>
            <a:ext cx="9144000" cy="514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1871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>
                <a:solidFill>
                  <a:srgbClr val="000000"/>
                </a:solidFill>
              </a:rPr>
              <a:t>Five Rules for Writing Fundable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>
                <a:solidFill>
                  <a:srgbClr val="000000"/>
                </a:solidFill>
              </a:rPr>
              <a:t>Grant Proposals: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1- Keep it clear and simple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2- Use (credible) data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3- Use real-life stories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4- Be specific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5- Use language that the person reviewing the grant will understand</a:t>
            </a:r>
          </a:p>
        </p:txBody>
      </p:sp>
      <p:pic>
        <p:nvPicPr>
          <p:cNvPr id="5427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228600" y="0"/>
            <a:ext cx="9601200" cy="5005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b="1" u="sng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Creating your project budget</a:t>
            </a: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 u="sng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700" b="1">
                <a:solidFill>
                  <a:srgbClr val="000000"/>
                </a:solidFill>
              </a:rPr>
              <a:t> </a:t>
            </a:r>
            <a:r>
              <a:rPr lang="en-US" sz="2700">
                <a:solidFill>
                  <a:srgbClr val="000000"/>
                </a:solidFill>
              </a:rPr>
              <a:t>Make a list of everything you will need to spend money on for this project</a:t>
            </a: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700">
                <a:solidFill>
                  <a:srgbClr val="000000"/>
                </a:solidFill>
              </a:rPr>
              <a:t> Use real numbers to calculate how much each item will cost</a:t>
            </a: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800" b="1">
              <a:solidFill>
                <a:srgbClr val="6B2394"/>
              </a:solidFill>
            </a:endParaRPr>
          </a:p>
        </p:txBody>
      </p:sp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266700" y="3094038"/>
          <a:ext cx="9578975" cy="3130550"/>
        </p:xfrm>
        <a:graphic>
          <a:graphicData uri="http://schemas.openxmlformats.org/drawingml/2006/table">
            <a:tbl>
              <a:tblPr/>
              <a:tblGrid>
                <a:gridCol w="7248525"/>
                <a:gridCol w="2330450"/>
              </a:tblGrid>
              <a:tr h="47942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EXPENSE ITEM</a:t>
                      </a:r>
                    </a:p>
                  </a:txBody>
                  <a:tcPr marL="90000" marR="90000" marT="174095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COST</a:t>
                      </a:r>
                    </a:p>
                  </a:txBody>
                  <a:tcPr marL="90000" marR="90000" marT="174095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595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Part time teacher (12 hrs/ week @ $16/ hr x 48 weeks)</a:t>
                      </a:r>
                    </a:p>
                  </a:txBody>
                  <a:tcPr marL="90000" marR="90000" marT="162123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$9,216</a:t>
                      </a:r>
                    </a:p>
                  </a:txBody>
                  <a:tcPr marL="90000" marR="90000" marT="164517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Paint, paintbrushes &amp; modeling clay for 48 students ($38/ student/ semester x 3 semesters)</a:t>
                      </a:r>
                    </a:p>
                  </a:txBody>
                  <a:tcPr marL="90000" marR="90000" marT="162123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$5,472</a:t>
                      </a:r>
                    </a:p>
                  </a:txBody>
                  <a:tcPr marL="90000" marR="90000" marT="162123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Course description photocopies (350 color copies @ $.89/ copy)</a:t>
                      </a:r>
                    </a:p>
                  </a:txBody>
                  <a:tcPr marL="90000" marR="90000" marT="162123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$312</a:t>
                      </a:r>
                    </a:p>
                  </a:txBody>
                  <a:tcPr marL="90000" marR="90000" marT="162123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760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TOTAL</a:t>
                      </a:r>
                    </a:p>
                  </a:txBody>
                  <a:tcPr marL="90000" marR="90000" marT="162123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$15,000</a:t>
                      </a:r>
                    </a:p>
                  </a:txBody>
                  <a:tcPr marL="90000" marR="90000" marT="162123" marB="46809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55319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20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/>
          </p:cNvSpPr>
          <p:nvPr/>
        </p:nvSpPr>
        <p:spPr bwMode="auto">
          <a:xfrm>
            <a:off x="315913" y="884238"/>
            <a:ext cx="9448800" cy="588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5500" b="1"/>
              <a:t>Consider overhead and administrative costs</a:t>
            </a:r>
            <a:endParaRPr lang="en-US" sz="5500"/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3000"/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4500" b="1"/>
              <a:t> </a:t>
            </a:r>
            <a:r>
              <a:rPr lang="en-US" sz="4000"/>
              <a:t>Supervising staff and administrative staff who will play a role in the project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3000"/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4000"/>
              <a:t>Office rent, utilities and insurance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3000"/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4000"/>
              <a:t> Legal, bookkeeping and payroll expenses</a:t>
            </a:r>
          </a:p>
        </p:txBody>
      </p:sp>
      <p:pic>
        <p:nvPicPr>
          <p:cNvPr id="5632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/>
          </p:cNvSpPr>
          <p:nvPr/>
        </p:nvSpPr>
        <p:spPr bwMode="auto">
          <a:xfrm>
            <a:off x="315913" y="884238"/>
            <a:ext cx="94488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000" dirty="0"/>
              <a:t>Budget Narrative/ Budget Justification</a:t>
            </a:r>
          </a:p>
          <a:p>
            <a:pPr algn="ctr">
              <a:defRPr/>
            </a:pPr>
            <a:endParaRPr lang="en-US" sz="4000" dirty="0"/>
          </a:p>
          <a:p>
            <a:pPr algn="ctr">
              <a:defRPr/>
            </a:pPr>
            <a:r>
              <a:rPr lang="en-US" sz="4500" dirty="0"/>
              <a:t>The narrative serves two purposes:</a:t>
            </a:r>
          </a:p>
          <a:p>
            <a:pPr algn="ctr">
              <a:defRPr/>
            </a:pPr>
            <a:endParaRPr lang="en-US" sz="2000" dirty="0"/>
          </a:p>
          <a:p>
            <a:pPr marL="685800" indent="-685800" algn="ctr">
              <a:buFont typeface="Arial" pitchFamily="34" charset="0"/>
              <a:buChar char="•"/>
              <a:defRPr/>
            </a:pPr>
            <a:r>
              <a:rPr lang="en-US" sz="4500" dirty="0"/>
              <a:t>It explains how the costs were estimated.</a:t>
            </a:r>
          </a:p>
          <a:p>
            <a:pPr algn="ctr">
              <a:defRPr/>
            </a:pPr>
            <a:endParaRPr lang="en-US" sz="2000" dirty="0"/>
          </a:p>
          <a:p>
            <a:pPr marL="685800" indent="-685800" algn="ctr">
              <a:buFont typeface="Arial" pitchFamily="34" charset="0"/>
              <a:buChar char="•"/>
              <a:defRPr/>
            </a:pPr>
            <a:r>
              <a:rPr lang="en-US" sz="4500" dirty="0"/>
              <a:t>It justifies the need for the cost. </a:t>
            </a:r>
          </a:p>
        </p:txBody>
      </p:sp>
      <p:pic>
        <p:nvPicPr>
          <p:cNvPr id="57347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41288" y="228600"/>
            <a:ext cx="9852025" cy="762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5000">
                <a:solidFill>
                  <a:srgbClr val="000000"/>
                </a:solidFill>
              </a:rPr>
              <a:t>The importance of editing</a:t>
            </a: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0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 b="1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Make sure everything matches</a:t>
            </a: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200">
                <a:solidFill>
                  <a:srgbClr val="000000"/>
                </a:solidFill>
              </a:rPr>
              <a:t> Use “the brother-in-law test”</a:t>
            </a: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200">
                <a:solidFill>
                  <a:srgbClr val="000000"/>
                </a:solidFill>
              </a:rPr>
              <a:t> Have someone else review the directions and make sure you followed them</a:t>
            </a: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200">
                <a:solidFill>
                  <a:srgbClr val="000000"/>
                </a:solidFill>
              </a:rPr>
              <a:t> Have the person/ people responsible for doing the work review your draft</a:t>
            </a: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2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200">
                <a:solidFill>
                  <a:srgbClr val="000000"/>
                </a:solidFill>
              </a:rPr>
              <a:t> Review a full copy, with all attachments, arranged exactly the way the foundation will see it</a:t>
            </a: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 u="sng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pic>
        <p:nvPicPr>
          <p:cNvPr id="5837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315913" y="731838"/>
            <a:ext cx="9448800" cy="762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When you your proposal is accepted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 b="1">
                <a:solidFill>
                  <a:srgbClr val="000000"/>
                </a:solidFill>
              </a:rPr>
              <a:t> </a:t>
            </a:r>
            <a:r>
              <a:rPr lang="en-US" sz="3500">
                <a:solidFill>
                  <a:srgbClr val="000000"/>
                </a:solidFill>
              </a:rPr>
              <a:t>Thank the funder</a:t>
            </a: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3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 b="1">
                <a:solidFill>
                  <a:srgbClr val="000000"/>
                </a:solidFill>
              </a:rPr>
              <a:t> </a:t>
            </a:r>
            <a:r>
              <a:rPr lang="en-US" sz="3500">
                <a:solidFill>
                  <a:srgbClr val="000000"/>
                </a:solidFill>
              </a:rPr>
              <a:t>Confirm when you will receive the check, what documentation you will need to sign and how they prefer to hear from you</a:t>
            </a: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3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 Start planning for after the grant period</a:t>
            </a: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pic>
        <p:nvPicPr>
          <p:cNvPr id="5939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228600" y="874713"/>
            <a:ext cx="9601200" cy="762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When your proposal is declined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 Thank the funder</a:t>
            </a: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 Ask for feedback</a:t>
            </a: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 Ask if you can apply in the next grant cycle</a:t>
            </a: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 Ask if you can stay in touch and, if so, how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pic>
        <p:nvPicPr>
          <p:cNvPr id="6041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239713" y="1341438"/>
            <a:ext cx="9601200" cy="625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7500">
                <a:solidFill>
                  <a:srgbClr val="000000"/>
                </a:solidFill>
              </a:rPr>
              <a:t>Generating 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7500">
                <a:solidFill>
                  <a:srgbClr val="000000"/>
                </a:solidFill>
              </a:rPr>
              <a:t>Corporate &amp; Business Donations</a:t>
            </a: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pic>
        <p:nvPicPr>
          <p:cNvPr id="6144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0" y="0"/>
            <a:ext cx="10080625" cy="11128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3238" y="350838"/>
            <a:ext cx="9069387" cy="1260475"/>
          </a:xfrm>
        </p:spPr>
        <p:txBody>
          <a:bodyPr/>
          <a:lstStyle/>
          <a:p>
            <a:r>
              <a:rPr lang="en-US" smtClean="0"/>
              <a:t>Working Agreements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73113" y="1646238"/>
            <a:ext cx="8610600" cy="4987925"/>
          </a:xfrm>
        </p:spPr>
        <p:txBody>
          <a:bodyPr/>
          <a:lstStyle/>
          <a:p>
            <a:pPr marL="0" indent="0" algn="ctr">
              <a:buFont typeface="Times New Roman" pitchFamily="16" charset="0"/>
              <a:buNone/>
              <a:defRPr/>
            </a:pPr>
            <a:r>
              <a:rPr lang="en-US" sz="2500" dirty="0" smtClean="0"/>
              <a:t>Recognize we are all at different levels, with varying experiences. Celebrate the diversity and the learning.</a:t>
            </a:r>
          </a:p>
          <a:p>
            <a:pPr marL="0" indent="0" algn="ctr">
              <a:buFont typeface="Times New Roman" pitchFamily="16" charset="0"/>
              <a:buNone/>
              <a:defRPr/>
            </a:pPr>
            <a:endParaRPr lang="en-US" sz="2500" dirty="0" smtClean="0"/>
          </a:p>
          <a:p>
            <a:pPr marL="0" indent="0" algn="ctr">
              <a:buFont typeface="Times New Roman" pitchFamily="16" charset="0"/>
              <a:buNone/>
              <a:defRPr/>
            </a:pPr>
            <a:r>
              <a:rPr lang="en-US" sz="2500" dirty="0" smtClean="0"/>
              <a:t>Cell phones on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smtClean="0"/>
              <a:t>stun.</a:t>
            </a:r>
          </a:p>
          <a:p>
            <a:pPr marL="0" indent="0" algn="ctr">
              <a:buFont typeface="Times New Roman" pitchFamily="16" charset="0"/>
              <a:buNone/>
              <a:defRPr/>
            </a:pPr>
            <a:endParaRPr lang="en-US" sz="2500" dirty="0" smtClean="0"/>
          </a:p>
          <a:p>
            <a:pPr marL="0" indent="0" algn="ctr">
              <a:buFont typeface="Times New Roman" pitchFamily="16" charset="0"/>
              <a:buNone/>
              <a:defRPr/>
            </a:pPr>
            <a:r>
              <a:rPr lang="en-US" sz="2500" dirty="0" smtClean="0"/>
              <a:t>One conversation at a time- no sidebars.</a:t>
            </a:r>
          </a:p>
          <a:p>
            <a:pPr marL="0" indent="0" algn="ctr">
              <a:buFont typeface="Times New Roman" pitchFamily="16" charset="0"/>
              <a:buNone/>
              <a:defRPr/>
            </a:pPr>
            <a:endParaRPr lang="en-US" sz="2500" dirty="0" smtClean="0"/>
          </a:p>
          <a:p>
            <a:pPr marL="0" indent="0" algn="ctr">
              <a:buFont typeface="Times New Roman" pitchFamily="16" charset="0"/>
              <a:buNone/>
              <a:defRPr/>
            </a:pPr>
            <a:r>
              <a:rPr lang="en-US" sz="2500" dirty="0" smtClean="0"/>
              <a:t>Vegas Rule.</a:t>
            </a:r>
          </a:p>
          <a:p>
            <a:pPr marL="0" indent="0" algn="ctr">
              <a:buFont typeface="Times New Roman" pitchFamily="16" charset="0"/>
              <a:buNone/>
              <a:defRPr/>
            </a:pPr>
            <a:endParaRPr lang="en-US" sz="2500" dirty="0" smtClean="0"/>
          </a:p>
          <a:p>
            <a:pPr marL="0" indent="0" algn="ctr">
              <a:buFont typeface="Times New Roman" pitchFamily="16" charset="0"/>
              <a:buNone/>
              <a:defRPr/>
            </a:pPr>
            <a:r>
              <a:rPr lang="en-US" sz="2500" dirty="0" smtClean="0"/>
              <a:t>Parking Lot.</a:t>
            </a:r>
          </a:p>
          <a:p>
            <a:pPr>
              <a:buFont typeface="Times New Roman" pitchFamily="16" charset="0"/>
              <a:buNone/>
              <a:defRPr/>
            </a:pPr>
            <a:endParaRPr lang="en-US" sz="2500" dirty="0" smtClean="0"/>
          </a:p>
          <a:p>
            <a:pPr>
              <a:buFont typeface="Times New Roman" pitchFamily="16" charset="0"/>
              <a:buNone/>
              <a:defRPr/>
            </a:pPr>
            <a:endParaRPr lang="en-US" sz="2500" dirty="0" smtClean="0">
              <a:solidFill>
                <a:srgbClr val="00B050"/>
              </a:solidFill>
            </a:endParaRPr>
          </a:p>
          <a:p>
            <a:pPr>
              <a:buFont typeface="Times New Roman" pitchFamily="16" charset="0"/>
              <a:buNone/>
              <a:defRPr/>
            </a:pPr>
            <a:endParaRPr lang="en-US" sz="2500" dirty="0" smtClean="0"/>
          </a:p>
        </p:txBody>
      </p:sp>
      <p:pic>
        <p:nvPicPr>
          <p:cNvPr id="717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228600" y="274638"/>
            <a:ext cx="9601200" cy="6226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500">
                <a:solidFill>
                  <a:srgbClr val="000000"/>
                </a:solidFill>
              </a:rPr>
              <a:t>Potential business donors: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Businesses that have a stake in your work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Businesses that would want to advertise to your audience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Your vendors (bank, realtor, office supplies company, etc.)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Employers of your board members or of people your board members know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Businesses in your neighborhood</a:t>
            </a:r>
          </a:p>
        </p:txBody>
      </p:sp>
      <p:pic>
        <p:nvPicPr>
          <p:cNvPr id="62468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228600" y="1798638"/>
            <a:ext cx="9601200" cy="4702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6000">
                <a:solidFill>
                  <a:srgbClr val="000000"/>
                </a:solidFill>
              </a:rPr>
              <a:t>In-Kind vs. Monetary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6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6000">
                <a:solidFill>
                  <a:srgbClr val="000000"/>
                </a:solidFill>
              </a:rPr>
              <a:t>Marketing vs. Philanthropy</a:t>
            </a:r>
          </a:p>
        </p:txBody>
      </p:sp>
      <p:pic>
        <p:nvPicPr>
          <p:cNvPr id="63492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0" y="681038"/>
            <a:ext cx="10080625" cy="599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469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5000">
                <a:solidFill>
                  <a:srgbClr val="000000"/>
                </a:solidFill>
              </a:rPr>
              <a:t>Letter of Introduction: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3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>
                <a:solidFill>
                  <a:srgbClr val="000000"/>
                </a:solidFill>
              </a:rPr>
              <a:t> Who you are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>
                <a:solidFill>
                  <a:srgbClr val="000000"/>
                </a:solidFill>
              </a:rPr>
              <a:t>Your connection to the company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>
                <a:solidFill>
                  <a:srgbClr val="000000"/>
                </a:solidFill>
              </a:rPr>
              <a:t> What you are asking for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>
                <a:solidFill>
                  <a:srgbClr val="000000"/>
                </a:solidFill>
              </a:rPr>
              <a:t> How the company will be recognized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500">
                <a:solidFill>
                  <a:srgbClr val="000000"/>
                </a:solidFill>
              </a:rPr>
              <a:t> Your contact information and follow-up plan</a:t>
            </a:r>
          </a:p>
        </p:txBody>
      </p:sp>
      <p:pic>
        <p:nvPicPr>
          <p:cNvPr id="6451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33338" y="271463"/>
            <a:ext cx="995997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 b="1">
                <a:solidFill>
                  <a:srgbClr val="000000"/>
                </a:solidFill>
              </a:rPr>
              <a:t>Ways to recognize corporate donors: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Name something after them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</a:rPr>
              <a:t> Hang a plaque with their name and logo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</a:rPr>
              <a:t> List them in your annual report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</a:rPr>
              <a:t> List them in your event program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</a:rPr>
              <a:t> Give them a quote in your press release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>
                <a:solidFill>
                  <a:srgbClr val="000000"/>
                </a:solidFill>
              </a:rPr>
              <a:t> Mention their name </a:t>
            </a:r>
            <a:r>
              <a:rPr lang="en-US" sz="2800">
                <a:solidFill>
                  <a:srgbClr val="000000"/>
                </a:solidFill>
              </a:rPr>
              <a:t>when</a:t>
            </a:r>
            <a:r>
              <a:rPr lang="en-US" sz="3000">
                <a:solidFill>
                  <a:srgbClr val="000000"/>
                </a:solidFill>
              </a:rPr>
              <a:t> making a speech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</a:rPr>
              <a:t> Put their logo on your website or promotional materials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000" i="1">
                <a:solidFill>
                  <a:srgbClr val="000000"/>
                </a:solidFill>
              </a:rPr>
              <a:t>…and don’t forget to ask how they’d like to be recognized!</a:t>
            </a:r>
          </a:p>
        </p:txBody>
      </p:sp>
      <p:pic>
        <p:nvPicPr>
          <p:cNvPr id="65540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41288" y="2027238"/>
            <a:ext cx="985202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9000">
                <a:solidFill>
                  <a:srgbClr val="000000"/>
                </a:solidFill>
              </a:rPr>
              <a:t>Planning Special Events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6656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0" y="0"/>
            <a:ext cx="10080625" cy="11128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120650" y="1490663"/>
            <a:ext cx="985202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500">
                <a:solidFill>
                  <a:srgbClr val="000000"/>
                </a:solidFill>
              </a:rPr>
              <a:t>The Harsh Reality: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500">
                <a:solidFill>
                  <a:srgbClr val="000000"/>
                </a:solidFill>
              </a:rPr>
              <a:t>Special events are an inefficient way to raise money.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67588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120650" y="731838"/>
            <a:ext cx="9852025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8028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So why do people do them?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4000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To attract new donors.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To engage current or past donors.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To have fun.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To reinforce your mission.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To generate publicity.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If done correctly, to raise funds.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2500" dirty="0" smtClean="0">
              <a:solidFill>
                <a:srgbClr val="000000"/>
              </a:solidFill>
            </a:endParaRPr>
          </a:p>
        </p:txBody>
      </p:sp>
      <p:pic>
        <p:nvPicPr>
          <p:cNvPr id="68612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654050" y="1795463"/>
            <a:ext cx="8882063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7500">
                <a:solidFill>
                  <a:srgbClr val="000000"/>
                </a:solidFill>
              </a:rPr>
              <a:t>Generating funds through special events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6963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70659" name="Text Box 2"/>
          <p:cNvSpPr txBox="1">
            <a:spLocks noChangeArrowheads="1"/>
          </p:cNvSpPr>
          <p:nvPr/>
        </p:nvSpPr>
        <p:spPr bwMode="auto">
          <a:xfrm>
            <a:off x="654050" y="1493838"/>
            <a:ext cx="8882063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7500">
                <a:solidFill>
                  <a:srgbClr val="000000"/>
                </a:solidFill>
              </a:rPr>
              <a:t>Event Sponsors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7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5000" i="1">
                <a:solidFill>
                  <a:srgbClr val="000000"/>
                </a:solidFill>
              </a:rPr>
              <a:t>Remember those ideas about finding your corporate donors?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70660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1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654050" y="1112838"/>
            <a:ext cx="8882063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7500">
                <a:solidFill>
                  <a:srgbClr val="000000"/>
                </a:solidFill>
              </a:rPr>
              <a:t>Tickets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7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5000" i="1">
                <a:solidFill>
                  <a:srgbClr val="000000"/>
                </a:solidFill>
              </a:rPr>
              <a:t>Factor in the per-person cost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5000" i="1">
                <a:solidFill>
                  <a:srgbClr val="000000"/>
                </a:solidFill>
              </a:rPr>
              <a:t>Also factor in the financial capability of your audience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7168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28600" y="2393950"/>
            <a:ext cx="9601200" cy="1938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0233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500">
                <a:solidFill>
                  <a:srgbClr val="000000"/>
                </a:solidFill>
              </a:rPr>
              <a:t>PART I: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500" i="1">
                <a:solidFill>
                  <a:srgbClr val="000000"/>
                </a:solidFill>
              </a:rPr>
              <a:t>Laying the Groundwork</a:t>
            </a:r>
          </a:p>
        </p:txBody>
      </p:sp>
      <p:pic>
        <p:nvPicPr>
          <p:cNvPr id="819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0" y="0"/>
            <a:ext cx="10080625" cy="15700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197" name="Rectangle 1"/>
          <p:cNvSpPr>
            <a:spLocks noChangeArrowheads="1"/>
          </p:cNvSpPr>
          <p:nvPr/>
        </p:nvSpPr>
        <p:spPr bwMode="auto">
          <a:xfrm>
            <a:off x="0" y="0"/>
            <a:ext cx="10080625" cy="381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28600" y="198438"/>
            <a:ext cx="9601200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500">
                <a:solidFill>
                  <a:srgbClr val="000000"/>
                </a:solidFill>
              </a:rPr>
              <a:t>Auctions, Raffles and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500">
                <a:solidFill>
                  <a:srgbClr val="000000"/>
                </a:solidFill>
              </a:rPr>
              <a:t>Ad Books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 i="1">
                <a:solidFill>
                  <a:srgbClr val="000000"/>
                </a:solidFill>
              </a:rPr>
              <a:t>Ask people in your network to contribute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 i="1">
                <a:solidFill>
                  <a:srgbClr val="000000"/>
                </a:solidFill>
              </a:rPr>
              <a:t>Research who has contributed to other events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 i="1">
                <a:solidFill>
                  <a:srgbClr val="000000"/>
                </a:solidFill>
              </a:rPr>
              <a:t>Think of customer bases that overlap with your likely guests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72708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9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228600" y="1493838"/>
            <a:ext cx="9601200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10000">
                <a:solidFill>
                  <a:srgbClr val="000000"/>
                </a:solidFill>
              </a:rPr>
              <a:t>The importance of your event team</a:t>
            </a:r>
            <a:endParaRPr lang="en-US" sz="10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73732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3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225425" y="427038"/>
            <a:ext cx="9601200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8028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5000" dirty="0" smtClean="0">
                <a:solidFill>
                  <a:srgbClr val="000000"/>
                </a:solidFill>
              </a:rPr>
              <a:t>A strong event team: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3000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000" i="1" dirty="0" smtClean="0">
                <a:solidFill>
                  <a:srgbClr val="000000"/>
                </a:solidFill>
              </a:rPr>
              <a:t>…has a clear plan and group buy-in.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i="1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000" i="1" dirty="0" smtClean="0">
                <a:solidFill>
                  <a:srgbClr val="000000"/>
                </a:solidFill>
              </a:rPr>
              <a:t>…has a strong leader.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i="1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000" i="1" dirty="0" smtClean="0">
                <a:solidFill>
                  <a:srgbClr val="000000"/>
                </a:solidFill>
              </a:rPr>
              <a:t>…has enough members for each person to take on the workload they would like.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i="1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000" i="1" dirty="0" smtClean="0">
                <a:solidFill>
                  <a:srgbClr val="000000"/>
                </a:solidFill>
              </a:rPr>
              <a:t>…has a range of talents and interests.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i="1" dirty="0" smtClean="0">
              <a:solidFill>
                <a:srgbClr val="000000"/>
              </a:solidFill>
            </a:endParaRPr>
          </a:p>
          <a:p>
            <a:pPr marL="571500" indent="-5715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000" i="1" dirty="0" smtClean="0">
                <a:solidFill>
                  <a:srgbClr val="000000"/>
                </a:solidFill>
              </a:rPr>
              <a:t>…can get the word out to potential sponsors and attendees.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2500" dirty="0" smtClean="0">
              <a:solidFill>
                <a:srgbClr val="000000"/>
              </a:solidFill>
            </a:endParaRPr>
          </a:p>
        </p:txBody>
      </p:sp>
      <p:pic>
        <p:nvPicPr>
          <p:cNvPr id="7475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239713" y="1646238"/>
            <a:ext cx="9601200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10000">
                <a:solidFill>
                  <a:srgbClr val="000000"/>
                </a:solidFill>
              </a:rPr>
              <a:t>Planning and Follow-Through</a:t>
            </a:r>
          </a:p>
        </p:txBody>
      </p:sp>
      <p:pic>
        <p:nvPicPr>
          <p:cNvPr id="75780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239713" y="1417638"/>
            <a:ext cx="9601200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8028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5000" dirty="0" smtClean="0">
                <a:solidFill>
                  <a:srgbClr val="000000"/>
                </a:solidFill>
              </a:rPr>
              <a:t>Creating a budget and task list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50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5000" dirty="0" smtClean="0">
                <a:solidFill>
                  <a:srgbClr val="000000"/>
                </a:solidFill>
              </a:rPr>
              <a:t>Involve the whole team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5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5000" dirty="0" smtClean="0">
                <a:solidFill>
                  <a:srgbClr val="000000"/>
                </a:solidFill>
              </a:rPr>
              <a:t>Make sure everyone knows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5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5000" dirty="0" smtClean="0">
                <a:solidFill>
                  <a:srgbClr val="000000"/>
                </a:solidFill>
              </a:rPr>
              <a:t>Update regularly</a:t>
            </a:r>
          </a:p>
        </p:txBody>
      </p:sp>
      <p:pic>
        <p:nvPicPr>
          <p:cNvPr id="7680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5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239713" y="1109663"/>
            <a:ext cx="9601200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8028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5000" dirty="0" smtClean="0">
                <a:solidFill>
                  <a:srgbClr val="000000"/>
                </a:solidFill>
              </a:rPr>
              <a:t>Frequent communication among the team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50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Make it regular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15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Make adjustments as necessary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15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Celebrate success</a:t>
            </a:r>
          </a:p>
        </p:txBody>
      </p:sp>
      <p:pic>
        <p:nvPicPr>
          <p:cNvPr id="77828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9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239713" y="198438"/>
            <a:ext cx="9601200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8028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000" i="1" dirty="0" smtClean="0">
                <a:solidFill>
                  <a:srgbClr val="000000"/>
                </a:solidFill>
              </a:rPr>
              <a:t>And remember…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5500" dirty="0" smtClean="0">
                <a:solidFill>
                  <a:srgbClr val="000000"/>
                </a:solidFill>
              </a:rPr>
              <a:t>The event is the beginning, 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5500" dirty="0" smtClean="0">
                <a:solidFill>
                  <a:srgbClr val="000000"/>
                </a:solidFill>
              </a:rPr>
              <a:t>not the end.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2500" dirty="0" smtClean="0">
              <a:solidFill>
                <a:srgbClr val="000000"/>
              </a:solidFill>
            </a:endParaRPr>
          </a:p>
          <a:p>
            <a:pPr marL="857250" indent="-85725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Follow up with guests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1500" dirty="0" smtClean="0">
              <a:solidFill>
                <a:srgbClr val="000000"/>
              </a:solidFill>
            </a:endParaRPr>
          </a:p>
          <a:p>
            <a:pPr marL="857250" indent="-85725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Follow up with sponsors and other donors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1500" dirty="0" smtClean="0">
              <a:solidFill>
                <a:srgbClr val="000000"/>
              </a:solidFill>
            </a:endParaRPr>
          </a:p>
          <a:p>
            <a:pPr marL="857250" indent="-85725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Take notes for next time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1500" dirty="0" smtClean="0">
              <a:solidFill>
                <a:srgbClr val="000000"/>
              </a:solidFill>
            </a:endParaRPr>
          </a:p>
          <a:p>
            <a:pPr marL="857250" indent="-85725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Set up your team for future engagement</a:t>
            </a:r>
          </a:p>
        </p:txBody>
      </p:sp>
      <p:pic>
        <p:nvPicPr>
          <p:cNvPr id="78852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3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315913" y="1947863"/>
            <a:ext cx="9601200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10000">
                <a:solidFill>
                  <a:srgbClr val="000000"/>
                </a:solidFill>
              </a:rPr>
              <a:t>Fundraising Trends</a:t>
            </a:r>
          </a:p>
        </p:txBody>
      </p:sp>
      <p:pic>
        <p:nvPicPr>
          <p:cNvPr id="7987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7" name="Rectangle 4"/>
          <p:cNvSpPr>
            <a:spLocks noChangeArrowheads="1"/>
          </p:cNvSpPr>
          <p:nvPr/>
        </p:nvSpPr>
        <p:spPr bwMode="auto">
          <a:xfrm>
            <a:off x="0" y="0"/>
            <a:ext cx="10080625" cy="11128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103188" y="881063"/>
            <a:ext cx="985202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000">
                <a:solidFill>
                  <a:srgbClr val="000000"/>
                </a:solidFill>
              </a:rPr>
              <a:t>Cause-Related  Marketing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800">
                <a:solidFill>
                  <a:srgbClr val="000000"/>
                </a:solidFill>
              </a:rPr>
              <a:t>Marketing in which a for-profit organization, by using the name of a not-for-profit organization, promotes its product and in return provides financial support to the organization according to a predetermined formula based on sales and purchases.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 i="1">
                <a:solidFill>
                  <a:srgbClr val="000000"/>
                </a:solidFill>
              </a:rPr>
              <a:t>- The Association of Fundraising Professionals Fundraising Dictionary Online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80900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1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103188" y="1112838"/>
            <a:ext cx="9852025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8028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Establishing a cause-marketing revenue stream: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3500" i="1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3500" dirty="0" smtClean="0">
                <a:solidFill>
                  <a:srgbClr val="000000"/>
                </a:solidFill>
              </a:rPr>
              <a:t>Identify a corporate supporter whose target customer base relates to your nonprofit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5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3500" dirty="0" smtClean="0">
                <a:solidFill>
                  <a:srgbClr val="000000"/>
                </a:solidFill>
              </a:rPr>
              <a:t>Be prepared to explain how the partnership would benefit them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5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3500" dirty="0" smtClean="0">
                <a:solidFill>
                  <a:srgbClr val="000000"/>
                </a:solidFill>
              </a:rPr>
              <a:t>Work with an attorney and an accountant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4500" dirty="0" smtClean="0">
              <a:solidFill>
                <a:srgbClr val="000000"/>
              </a:solidFill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2500" dirty="0" smtClean="0">
              <a:solidFill>
                <a:srgbClr val="000000"/>
              </a:solidFill>
            </a:endParaRPr>
          </a:p>
        </p:txBody>
      </p:sp>
      <p:pic>
        <p:nvPicPr>
          <p:cNvPr id="8192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5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544513" y="1798638"/>
            <a:ext cx="9144000" cy="2501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11997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2000">
                <a:solidFill>
                  <a:srgbClr val="000000"/>
                </a:solidFill>
              </a:rPr>
              <a:t>What is fundraising?</a:t>
            </a:r>
          </a:p>
        </p:txBody>
      </p:sp>
      <p:pic>
        <p:nvPicPr>
          <p:cNvPr id="921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103188" y="1338263"/>
            <a:ext cx="985202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000">
                <a:solidFill>
                  <a:srgbClr val="000000"/>
                </a:solidFill>
              </a:rPr>
              <a:t>Earned Income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Money received by a person or organization for product sales or service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rendered.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 i="1">
                <a:solidFill>
                  <a:srgbClr val="000000"/>
                </a:solidFill>
              </a:rPr>
              <a:t>- The Association of Fundraising Professionals Fundraising Dictionary Online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82948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103188" y="1490663"/>
            <a:ext cx="985202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800"/>
              <a:t>“According to the Center on Nonprofits and Philanthropy, private-sourced feed for goods and services made up more than 45 percent of total nonprofit sector revenue in 2010.”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8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000">
                <a:solidFill>
                  <a:srgbClr val="000000"/>
                </a:solidFill>
              </a:rPr>
              <a:t>Richard Tait, “The Importance of Earned Income in Your Funding Model,”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000">
                <a:solidFill>
                  <a:srgbClr val="000000"/>
                </a:solidFill>
              </a:rPr>
              <a:t>The Stanford Social Innovation Review, Nov. 7, 2011</a:t>
            </a:r>
          </a:p>
        </p:txBody>
      </p:sp>
      <p:pic>
        <p:nvPicPr>
          <p:cNvPr id="83972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3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103188" y="1189038"/>
            <a:ext cx="9852025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80280" rIns="90000" bIns="450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500" dirty="0" smtClean="0">
                <a:solidFill>
                  <a:srgbClr val="000000"/>
                </a:solidFill>
              </a:rPr>
              <a:t>Establishing an earned income revenue stream: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3500" i="1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3500" dirty="0" smtClean="0">
                <a:solidFill>
                  <a:srgbClr val="000000"/>
                </a:solidFill>
              </a:rPr>
              <a:t>Identify what product or service you can reasonably provide.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3500" dirty="0" smtClean="0">
                <a:solidFill>
                  <a:srgbClr val="000000"/>
                </a:solidFill>
              </a:rPr>
              <a:t>Confirm that there is a demand for that product or service.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685800" indent="-6858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3500" dirty="0" smtClean="0">
                <a:solidFill>
                  <a:srgbClr val="000000"/>
                </a:solidFill>
              </a:rPr>
              <a:t>Work with an accountant.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4500" dirty="0" smtClean="0">
              <a:solidFill>
                <a:srgbClr val="000000"/>
              </a:solidFill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2500" dirty="0" smtClean="0">
              <a:solidFill>
                <a:srgbClr val="000000"/>
              </a:solidFill>
            </a:endParaRPr>
          </a:p>
        </p:txBody>
      </p:sp>
      <p:pic>
        <p:nvPicPr>
          <p:cNvPr id="8499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141288" y="655638"/>
            <a:ext cx="9852025" cy="609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Finding an idea for earned income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sp>
        <p:nvSpPr>
          <p:cNvPr id="86020" name="Isosceles Triangle 1"/>
          <p:cNvSpPr>
            <a:spLocks noChangeArrowheads="1"/>
          </p:cNvSpPr>
          <p:nvPr/>
        </p:nvSpPr>
        <p:spPr bwMode="auto">
          <a:xfrm>
            <a:off x="392113" y="1646238"/>
            <a:ext cx="9220200" cy="48006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86021" name="Straight Connector 3"/>
          <p:cNvCxnSpPr>
            <a:cxnSpLocks noChangeShapeType="1"/>
          </p:cNvCxnSpPr>
          <p:nvPr/>
        </p:nvCxnSpPr>
        <p:spPr bwMode="auto">
          <a:xfrm>
            <a:off x="3592513" y="3170238"/>
            <a:ext cx="2819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6022" name="Straight Connector 6"/>
          <p:cNvCxnSpPr>
            <a:cxnSpLocks noChangeShapeType="1"/>
          </p:cNvCxnSpPr>
          <p:nvPr/>
        </p:nvCxnSpPr>
        <p:spPr bwMode="auto">
          <a:xfrm>
            <a:off x="2297113" y="4465638"/>
            <a:ext cx="533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6023" name="Straight Connector 10"/>
          <p:cNvCxnSpPr>
            <a:cxnSpLocks noChangeShapeType="1"/>
          </p:cNvCxnSpPr>
          <p:nvPr/>
        </p:nvCxnSpPr>
        <p:spPr bwMode="auto">
          <a:xfrm>
            <a:off x="1458913" y="5380038"/>
            <a:ext cx="7010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6024" name="TextBox 16"/>
          <p:cNvSpPr txBox="1">
            <a:spLocks noChangeArrowheads="1"/>
          </p:cNvSpPr>
          <p:nvPr/>
        </p:nvSpPr>
        <p:spPr bwMode="auto">
          <a:xfrm>
            <a:off x="4125913" y="2255838"/>
            <a:ext cx="1828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New products for new customers</a:t>
            </a:r>
          </a:p>
          <a:p>
            <a:endParaRPr lang="en-US"/>
          </a:p>
        </p:txBody>
      </p:sp>
      <p:sp>
        <p:nvSpPr>
          <p:cNvPr id="86025" name="TextBox 17"/>
          <p:cNvSpPr txBox="1">
            <a:spLocks noChangeArrowheads="1"/>
          </p:cNvSpPr>
          <p:nvPr/>
        </p:nvSpPr>
        <p:spPr bwMode="auto">
          <a:xfrm>
            <a:off x="3300413" y="3551238"/>
            <a:ext cx="3492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Find new customers for existing </a:t>
            </a:r>
          </a:p>
          <a:p>
            <a:pPr algn="ctr"/>
            <a:r>
              <a:rPr lang="en-US"/>
              <a:t>products</a:t>
            </a:r>
          </a:p>
        </p:txBody>
      </p:sp>
      <p:sp>
        <p:nvSpPr>
          <p:cNvPr id="86026" name="TextBox 18"/>
          <p:cNvSpPr txBox="1">
            <a:spLocks noChangeArrowheads="1"/>
          </p:cNvSpPr>
          <p:nvPr/>
        </p:nvSpPr>
        <p:spPr bwMode="auto">
          <a:xfrm>
            <a:off x="2754313" y="4770438"/>
            <a:ext cx="4775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Develop new products for existing customers</a:t>
            </a:r>
          </a:p>
        </p:txBody>
      </p:sp>
      <p:sp>
        <p:nvSpPr>
          <p:cNvPr id="86027" name="TextBox 19"/>
          <p:cNvSpPr txBox="1">
            <a:spLocks noChangeArrowheads="1"/>
          </p:cNvSpPr>
          <p:nvPr/>
        </p:nvSpPr>
        <p:spPr bwMode="auto">
          <a:xfrm>
            <a:off x="2449513" y="5761038"/>
            <a:ext cx="5441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Improve profit from current earned income activities</a:t>
            </a:r>
          </a:p>
        </p:txBody>
      </p:sp>
      <p:sp>
        <p:nvSpPr>
          <p:cNvPr id="86028" name="TextBox 20"/>
          <p:cNvSpPr txBox="1">
            <a:spLocks noChangeArrowheads="1"/>
          </p:cNvSpPr>
          <p:nvPr/>
        </p:nvSpPr>
        <p:spPr bwMode="auto">
          <a:xfrm>
            <a:off x="363538" y="6619875"/>
            <a:ext cx="47037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Source: Louisiana Association of Nonprofit Organizations</a:t>
            </a:r>
          </a:p>
          <a:p>
            <a:r>
              <a:rPr lang="en-US" sz="1400" i="1"/>
              <a:t>“Fund Development: Diversifying Your Portfolio: </a:t>
            </a:r>
          </a:p>
          <a:p>
            <a:r>
              <a:rPr lang="en-US" sz="1400" i="1"/>
              <a:t>A Framework for Sustainability” (2012)</a:t>
            </a:r>
          </a:p>
        </p:txBody>
      </p:sp>
      <p:pic>
        <p:nvPicPr>
          <p:cNvPr id="86029" name="Picture 1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0" name="Rectangle 1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7043" name="Text Box 2"/>
          <p:cNvSpPr txBox="1">
            <a:spLocks noChangeArrowheads="1"/>
          </p:cNvSpPr>
          <p:nvPr/>
        </p:nvSpPr>
        <p:spPr bwMode="auto">
          <a:xfrm>
            <a:off x="103188" y="1338263"/>
            <a:ext cx="985202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000">
                <a:solidFill>
                  <a:srgbClr val="000000"/>
                </a:solidFill>
              </a:rPr>
              <a:t>Social Media Fundraising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Crowdfunding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Twitter and Facebook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Multi-Channel Fundraising</a:t>
            </a: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8704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425450" y="1109663"/>
            <a:ext cx="9186863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5000">
                <a:solidFill>
                  <a:srgbClr val="000000"/>
                </a:solidFill>
              </a:rPr>
              <a:t>Examples of nonprofit crowdfunding platforms: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Crowdrise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FirstGiving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Facebook Causes</a:t>
            </a: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88068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9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89091" name="Text Box 2"/>
          <p:cNvSpPr txBox="1">
            <a:spLocks noChangeArrowheads="1"/>
          </p:cNvSpPr>
          <p:nvPr/>
        </p:nvSpPr>
        <p:spPr bwMode="auto">
          <a:xfrm>
            <a:off x="120650" y="728663"/>
            <a:ext cx="985202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000">
                <a:solidFill>
                  <a:srgbClr val="000000"/>
                </a:solidFill>
              </a:rPr>
              <a:t>Twitter &amp; Facebook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500" b="1">
              <a:solidFill>
                <a:srgbClr val="00000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/>
              <a:t>The fastest growing demographic on Twitter is the 55–64 year age bracket.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/>
              <a:t>This demographic has grown 79% since 2012.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/>
              <a:t>The 45–54 year age bracket is the fastest growing demographic on both Facebook and Google+.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>
              <a:solidFill>
                <a:srgbClr val="00000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500"/>
              <a:t>25% of smartphone owners ages 18–44 say they can’t recall the last time their smartphone wasn’t next to them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000" i="1"/>
              <a:t>Belle Beth Cooper, “10 Surprising Social Media Statistics That Might Make You Rethink Your Social Strategy,” Buffer, July 16, 2013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89092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3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696913" y="655638"/>
            <a:ext cx="8610600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 i="1">
                <a:solidFill>
                  <a:srgbClr val="000000"/>
                </a:solidFill>
              </a:rPr>
              <a:t>When and How Often??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Facebook: No more than 3x/ day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Twitter: At least 1x/ day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Mornings: 8:00-9:00 a.m.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Lunch: 12:00-1:00 p.m.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End of Day: 4:30-6:00 p.m.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>
                <a:solidFill>
                  <a:srgbClr val="000000"/>
                </a:solidFill>
              </a:rPr>
              <a:t>Nights: 9:30-11:00 p.m.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1200" i="1">
                <a:solidFill>
                  <a:srgbClr val="000000"/>
                </a:solidFill>
              </a:rPr>
              <a:t>Source: “Fundraising With Social Media,”</a:t>
            </a: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1200" i="1">
                <a:solidFill>
                  <a:srgbClr val="000000"/>
                </a:solidFill>
              </a:rPr>
              <a:t>Presented by Social Media for Nonprofits, Freer Sackler Galleries and the Razoo Foundation</a:t>
            </a: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1200" i="1">
                <a:solidFill>
                  <a:srgbClr val="000000"/>
                </a:solidFill>
              </a:rPr>
              <a:t>Greater New Orleans Foundation’s Organizational Effectiveness program, 2013</a:t>
            </a:r>
          </a:p>
        </p:txBody>
      </p:sp>
      <p:pic>
        <p:nvPicPr>
          <p:cNvPr id="9011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7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91139" name="Text Box 2"/>
          <p:cNvSpPr txBox="1">
            <a:spLocks noChangeArrowheads="1"/>
          </p:cNvSpPr>
          <p:nvPr/>
        </p:nvSpPr>
        <p:spPr bwMode="auto">
          <a:xfrm>
            <a:off x="120650" y="957263"/>
            <a:ext cx="9709150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6000">
                <a:solidFill>
                  <a:srgbClr val="000000"/>
                </a:solidFill>
              </a:rPr>
              <a:t>Multi-Channel Fundraising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4500" b="1">
              <a:solidFill>
                <a:srgbClr val="00000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/>
              <a:t>A donor is more likely to give when he or she has been asked multiple times through multiple methods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0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/>
              <a:t>Different people respond better to different types of asks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0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500"/>
              <a:t>Coordination and list management are key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91140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1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120650" y="728663"/>
            <a:ext cx="9852025" cy="587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Fundraising 101: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500">
                <a:solidFill>
                  <a:srgbClr val="000000"/>
                </a:solidFill>
              </a:rPr>
              <a:t>Some Closing Thoughts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3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Know where you are.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Create a team.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Create a plan.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Work the plan.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>
                <a:solidFill>
                  <a:srgbClr val="000000"/>
                </a:solidFill>
              </a:rPr>
              <a:t>Don’t forget the data.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500">
              <a:solidFill>
                <a:srgbClr val="000000"/>
              </a:solidFill>
            </a:endParaRPr>
          </a:p>
        </p:txBody>
      </p:sp>
      <p:pic>
        <p:nvPicPr>
          <p:cNvPr id="9216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5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57200" y="2033588"/>
            <a:ext cx="9144000" cy="2919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587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 i="1">
                <a:solidFill>
                  <a:srgbClr val="000000"/>
                </a:solidFill>
              </a:rPr>
              <a:t>fundraising-</a:t>
            </a:r>
            <a:r>
              <a:rPr lang="en-US" sz="3500">
                <a:solidFill>
                  <a:srgbClr val="000000"/>
                </a:solidFill>
              </a:rPr>
              <a:t> (noun) the raising of assets and resources from various sources for the support of an organization or a specific project.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0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500" i="1">
                <a:solidFill>
                  <a:srgbClr val="000000"/>
                </a:solidFill>
              </a:rPr>
              <a:t>- The Association of Fundraising Professionals Fundraising Dictionary Online</a:t>
            </a:r>
          </a:p>
        </p:txBody>
      </p:sp>
      <p:pic>
        <p:nvPicPr>
          <p:cNvPr id="1024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93187" name="Text Box 2"/>
          <p:cNvSpPr txBox="1">
            <a:spLocks noChangeArrowheads="1"/>
          </p:cNvSpPr>
          <p:nvPr/>
        </p:nvSpPr>
        <p:spPr bwMode="auto">
          <a:xfrm>
            <a:off x="336550" y="950913"/>
            <a:ext cx="9372600" cy="5648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028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Recommended Fundraising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>
                <a:solidFill>
                  <a:srgbClr val="000000"/>
                </a:solidFill>
              </a:rPr>
              <a:t>&amp; Non-Profit Resources: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 b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Greater New Orleans Foundation's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“Needs Scan Report” &amp; Primers (gnof.org)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500">
                <a:solidFill>
                  <a:srgbClr val="000000"/>
                </a:solidFill>
              </a:rPr>
              <a:t> Kim Klein's </a:t>
            </a:r>
            <a:r>
              <a:rPr lang="en-US" sz="3500" i="1">
                <a:solidFill>
                  <a:srgbClr val="000000"/>
                </a:solidFill>
              </a:rPr>
              <a:t>Fundraising for Social Change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 i="1">
              <a:solidFill>
                <a:srgbClr val="000000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/>
              <a:t>Giving USA (www.givingusareports.org)</a:t>
            </a:r>
            <a:endParaRPr lang="en-US" sz="4000" b="1">
              <a:solidFill>
                <a:srgbClr val="6B0094"/>
              </a:solidFill>
            </a:endParaRPr>
          </a:p>
        </p:txBody>
      </p:sp>
      <p:pic>
        <p:nvPicPr>
          <p:cNvPr id="93188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9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503238" y="655638"/>
            <a:ext cx="9069387" cy="1260475"/>
          </a:xfrm>
        </p:spPr>
        <p:txBody>
          <a:bodyPr/>
          <a:lstStyle/>
          <a:p>
            <a:r>
              <a:rPr lang="en-US" sz="6000" smtClean="0"/>
              <a:t>Next Steps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>
          <a:xfrm>
            <a:off x="773113" y="2408238"/>
            <a:ext cx="8610600" cy="6629400"/>
          </a:xfrm>
        </p:spPr>
        <p:txBody>
          <a:bodyPr/>
          <a:lstStyle/>
          <a:p>
            <a:pPr marL="0" indent="0" algn="ctr">
              <a:buFont typeface="Times New Roman" pitchFamily="16" charset="0"/>
              <a:buNone/>
              <a:defRPr/>
            </a:pPr>
            <a:r>
              <a:rPr lang="en-US" sz="3500" dirty="0" smtClean="0"/>
              <a:t>Revisit Parking Lot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Evaluation Questionnaire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One Thing I Will Commit to Doing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One Word that Best Reflects My Experience Today</a:t>
            </a:r>
          </a:p>
          <a:p>
            <a:pPr>
              <a:buFont typeface="Arial" charset="0"/>
              <a:buChar char="•"/>
              <a:defRPr/>
            </a:pPr>
            <a:endParaRPr lang="en-US" sz="3000" dirty="0" smtClean="0"/>
          </a:p>
        </p:txBody>
      </p:sp>
      <p:pic>
        <p:nvPicPr>
          <p:cNvPr id="9421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78913" y="6523038"/>
            <a:ext cx="9271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4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9601200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1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55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4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  <a:p>
            <a:pPr algn="ctr" hangingPunct="0">
              <a:lnSpc>
                <a:spcPct val="93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sz="2000" b="1">
              <a:solidFill>
                <a:srgbClr val="6B2394"/>
              </a:solidFill>
            </a:endParaRPr>
          </a:p>
        </p:txBody>
      </p:sp>
      <p:sp>
        <p:nvSpPr>
          <p:cNvPr id="95235" name="Text Box 2"/>
          <p:cNvSpPr txBox="1">
            <a:spLocks noChangeArrowheads="1"/>
          </p:cNvSpPr>
          <p:nvPr/>
        </p:nvSpPr>
        <p:spPr bwMode="auto">
          <a:xfrm>
            <a:off x="336550" y="1071563"/>
            <a:ext cx="9372600" cy="1154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5870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500" b="1" u="sng">
              <a:solidFill>
                <a:srgbClr val="6B0094"/>
              </a:solidFill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b="1">
              <a:solidFill>
                <a:srgbClr val="6B0094"/>
              </a:solidFill>
            </a:endParaRPr>
          </a:p>
        </p:txBody>
      </p:sp>
      <p:pic>
        <p:nvPicPr>
          <p:cNvPr id="952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4313" y="503238"/>
            <a:ext cx="4479925" cy="2560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9913" y="4846638"/>
            <a:ext cx="6557962" cy="127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39713" y="3094038"/>
            <a:ext cx="9601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4404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Greater New Orleans Foundation ~ 1055 St Charles Ave, Suite 100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</a:rPr>
              <a:t>New Orleans, LA 70130 ~ (504) 598-4663 ~ gnof.org</a:t>
            </a: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b="1">
              <a:solidFill>
                <a:srgbClr val="6B0094"/>
              </a:solidFill>
            </a:endParaRPr>
          </a:p>
        </p:txBody>
      </p:sp>
      <p:sp>
        <p:nvSpPr>
          <p:cNvPr id="95239" name="Text Box 8"/>
          <p:cNvSpPr txBox="1">
            <a:spLocks noChangeArrowheads="1"/>
          </p:cNvSpPr>
          <p:nvPr/>
        </p:nvSpPr>
        <p:spPr bwMode="auto">
          <a:xfrm>
            <a:off x="787400" y="6218238"/>
            <a:ext cx="8504238" cy="72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4404" rIns="90000" bIns="45000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000000"/>
                </a:solidFill>
              </a:rPr>
              <a:t>The Funding Seed ~ P.O. Box 52154 ~ New Orleans, LA 70152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000000"/>
                </a:solidFill>
              </a:rPr>
              <a:t>(504) 307-7220 ~ thefundingseed.com</a:t>
            </a:r>
          </a:p>
        </p:txBody>
      </p:sp>
      <p:sp>
        <p:nvSpPr>
          <p:cNvPr id="95240" name="Rectangle 7"/>
          <p:cNvSpPr>
            <a:spLocks noChangeArrowheads="1"/>
          </p:cNvSpPr>
          <p:nvPr/>
        </p:nvSpPr>
        <p:spPr bwMode="auto">
          <a:xfrm>
            <a:off x="0" y="0"/>
            <a:ext cx="10080625" cy="12223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2D050"/>
      </a:accent1>
      <a:accent2>
        <a:srgbClr val="FFFF00"/>
      </a:accent2>
      <a:accent3>
        <a:srgbClr val="FF3F3F"/>
      </a:accent3>
      <a:accent4>
        <a:srgbClr val="7030A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19812</TotalTime>
  <Words>3539</Words>
  <Application>Microsoft Office PowerPoint</Application>
  <PresentationFormat>Custom</PresentationFormat>
  <Paragraphs>1021</Paragraphs>
  <Slides>92</Slides>
  <Notes>85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100" baseType="lpstr">
      <vt:lpstr>Arial</vt:lpstr>
      <vt:lpstr>SimSun</vt:lpstr>
      <vt:lpstr>Times New Roman</vt:lpstr>
      <vt:lpstr>Arial Unicode MS</vt:lpstr>
      <vt:lpstr>Wingdings</vt:lpstr>
      <vt:lpstr>Mangal</vt:lpstr>
      <vt:lpstr>Office Theme</vt:lpstr>
      <vt:lpstr>Microsoft Excel Chart</vt:lpstr>
      <vt:lpstr>Slide 1</vt:lpstr>
      <vt:lpstr>Slide 2</vt:lpstr>
      <vt:lpstr>Slide 3</vt:lpstr>
      <vt:lpstr>Introductions</vt:lpstr>
      <vt:lpstr>Slide 5</vt:lpstr>
      <vt:lpstr>Working Agreements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Next Steps</vt:lpstr>
      <vt:lpstr>Slide 92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Ellertsen</dc:creator>
  <cp:lastModifiedBy>Mandi Cambre</cp:lastModifiedBy>
  <cp:revision>129</cp:revision>
  <cp:lastPrinted>1601-01-01T00:00:00Z</cp:lastPrinted>
  <dcterms:created xsi:type="dcterms:W3CDTF">2011-11-21T16:59:53Z</dcterms:created>
  <dcterms:modified xsi:type="dcterms:W3CDTF">2013-09-09T16:52:35Z</dcterms:modified>
</cp:coreProperties>
</file>