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6" r:id="rId3"/>
    <p:sldId id="257" r:id="rId4"/>
    <p:sldId id="258" r:id="rId5"/>
    <p:sldId id="260" r:id="rId6"/>
    <p:sldId id="261" r:id="rId7"/>
    <p:sldId id="262" r:id="rId8"/>
    <p:sldId id="263" r:id="rId9"/>
    <p:sldId id="264" r:id="rId10"/>
    <p:sldId id="265" r:id="rId11"/>
    <p:sldId id="269"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737" autoAdjust="0"/>
  </p:normalViewPr>
  <p:slideViewPr>
    <p:cSldViewPr>
      <p:cViewPr varScale="1">
        <p:scale>
          <a:sx n="69" d="100"/>
          <a:sy n="69" d="100"/>
        </p:scale>
        <p:origin x="-145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617A2-0B7D-45FC-9DDF-C8F688BA8019}" type="datetimeFigureOut">
              <a:rPr lang="en-US" smtClean="0"/>
              <a:pPr/>
              <a:t>6/5/2013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D00FB1-AE7B-4C21-85C5-2CED4281F294}" type="slidenum">
              <a:rPr lang="en-US" smtClean="0"/>
              <a:pPr/>
              <a:t>‹#›</a:t>
            </a:fld>
            <a:endParaRPr lang="en-US"/>
          </a:p>
        </p:txBody>
      </p:sp>
    </p:spTree>
    <p:extLst>
      <p:ext uri="{BB962C8B-B14F-4D97-AF65-F5344CB8AC3E}">
        <p14:creationId xmlns:p14="http://schemas.microsoft.com/office/powerpoint/2010/main" xmlns="" val="156731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TTF was established</a:t>
            </a:r>
            <a:r>
              <a:rPr lang="en-US" baseline="0" dirty="0" smtClean="0"/>
              <a:t> by PWD and partners to ensure that while the work of GCCW was going on downstream, upstream improvement was happening as well. TTF is the tool to make that happen.</a:t>
            </a:r>
            <a:endParaRPr lang="en-US" dirty="0"/>
          </a:p>
        </p:txBody>
      </p:sp>
      <p:sp>
        <p:nvSpPr>
          <p:cNvPr id="4" name="Slide Number Placeholder 3"/>
          <p:cNvSpPr>
            <a:spLocks noGrp="1"/>
          </p:cNvSpPr>
          <p:nvPr>
            <p:ph type="sldNum" sz="quarter" idx="10"/>
          </p:nvPr>
        </p:nvSpPr>
        <p:spPr/>
        <p:txBody>
          <a:bodyPr/>
          <a:lstStyle/>
          <a:p>
            <a:fld id="{CAD00FB1-AE7B-4C21-85C5-2CED4281F294}" type="slidenum">
              <a:rPr lang="en-US" smtClean="0"/>
              <a:pPr/>
              <a:t>3</a:t>
            </a:fld>
            <a:endParaRPr lang="en-US"/>
          </a:p>
        </p:txBody>
      </p:sp>
    </p:spTree>
    <p:extLst>
      <p:ext uri="{BB962C8B-B14F-4D97-AF65-F5344CB8AC3E}">
        <p14:creationId xmlns:p14="http://schemas.microsoft.com/office/powerpoint/2010/main" xmlns="" val="414023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a:t>
            </a:r>
            <a:r>
              <a:rPr lang="en-US" baseline="0" dirty="0" smtClean="0"/>
              <a:t> square-mile watershed shared by five municipal governments with varying structures and resources. Headwaters in more than one community. </a:t>
            </a:r>
            <a:r>
              <a:rPr lang="en-US" dirty="0" smtClean="0"/>
              <a:t>TTF watershed</a:t>
            </a:r>
            <a:r>
              <a:rPr lang="en-US" baseline="0" dirty="0" smtClean="0"/>
              <a:t> is source of water for Delaware River, one of Philadelphia’s sources of water. But drinking water for other watershed communities is from a different watershed.</a:t>
            </a:r>
            <a:endParaRPr lang="en-US" dirty="0" smtClean="0"/>
          </a:p>
        </p:txBody>
      </p:sp>
      <p:sp>
        <p:nvSpPr>
          <p:cNvPr id="4" name="Slide Number Placeholder 3"/>
          <p:cNvSpPr>
            <a:spLocks noGrp="1"/>
          </p:cNvSpPr>
          <p:nvPr>
            <p:ph type="sldNum" sz="quarter" idx="10"/>
          </p:nvPr>
        </p:nvSpPr>
        <p:spPr/>
        <p:txBody>
          <a:bodyPr/>
          <a:lstStyle/>
          <a:p>
            <a:fld id="{CAD00FB1-AE7B-4C21-85C5-2CED4281F294}" type="slidenum">
              <a:rPr lang="en-US" smtClean="0"/>
              <a:pPr/>
              <a:t>4</a:t>
            </a:fld>
            <a:endParaRPr lang="en-US"/>
          </a:p>
        </p:txBody>
      </p:sp>
    </p:spTree>
    <p:extLst>
      <p:ext uri="{BB962C8B-B14F-4D97-AF65-F5344CB8AC3E}">
        <p14:creationId xmlns:p14="http://schemas.microsoft.com/office/powerpoint/2010/main" xmlns="" val="198285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Thirty</a:t>
            </a:r>
            <a:r>
              <a:rPr lang="en-US" baseline="0" dirty="0" smtClean="0"/>
              <a:t> percent of City is low income. Upstream communities are suburban and more affluent. Language and ethnicity vary across watershed communities. City streams are covered and in urban parks. Suburban streams are owned by schools, in parks, in backyards.</a:t>
            </a:r>
            <a:endParaRPr lang="en-US" dirty="0"/>
          </a:p>
        </p:txBody>
      </p:sp>
      <p:sp>
        <p:nvSpPr>
          <p:cNvPr id="4" name="Slide Number Placeholder 3"/>
          <p:cNvSpPr>
            <a:spLocks noGrp="1"/>
          </p:cNvSpPr>
          <p:nvPr>
            <p:ph type="sldNum" sz="quarter" idx="10"/>
          </p:nvPr>
        </p:nvSpPr>
        <p:spPr/>
        <p:txBody>
          <a:bodyPr/>
          <a:lstStyle/>
          <a:p>
            <a:fld id="{CAD00FB1-AE7B-4C21-85C5-2CED4281F294}" type="slidenum">
              <a:rPr lang="en-US" smtClean="0"/>
              <a:pPr/>
              <a:t>5</a:t>
            </a:fld>
            <a:endParaRPr lang="en-US"/>
          </a:p>
        </p:txBody>
      </p:sp>
    </p:spTree>
    <p:extLst>
      <p:ext uri="{BB962C8B-B14F-4D97-AF65-F5344CB8AC3E}">
        <p14:creationId xmlns:p14="http://schemas.microsoft.com/office/powerpoint/2010/main" xmlns="" val="51987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types of governments, resources, priorities. Watershed communities are located in more than one watershed with different regulatory requirements.</a:t>
            </a:r>
            <a:endParaRPr lang="en-US" dirty="0"/>
          </a:p>
        </p:txBody>
      </p:sp>
      <p:sp>
        <p:nvSpPr>
          <p:cNvPr id="4" name="Slide Number Placeholder 3"/>
          <p:cNvSpPr>
            <a:spLocks noGrp="1"/>
          </p:cNvSpPr>
          <p:nvPr>
            <p:ph type="sldNum" sz="quarter" idx="10"/>
          </p:nvPr>
        </p:nvSpPr>
        <p:spPr/>
        <p:txBody>
          <a:bodyPr/>
          <a:lstStyle/>
          <a:p>
            <a:fld id="{CAD00FB1-AE7B-4C21-85C5-2CED4281F294}" type="slidenum">
              <a:rPr lang="en-US" smtClean="0"/>
              <a:pPr/>
              <a:t>6</a:t>
            </a:fld>
            <a:endParaRPr lang="en-US"/>
          </a:p>
        </p:txBody>
      </p:sp>
    </p:spTree>
    <p:extLst>
      <p:ext uri="{BB962C8B-B14F-4D97-AF65-F5344CB8AC3E}">
        <p14:creationId xmlns:p14="http://schemas.microsoft.com/office/powerpoint/2010/main" xmlns="" val="75451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Watershed is source of drinking</a:t>
            </a:r>
            <a:r>
              <a:rPr lang="en-US" baseline="0" dirty="0" smtClean="0"/>
              <a:t> water for only half of watershed.</a:t>
            </a:r>
            <a:endParaRPr lang="en-US" dirty="0"/>
          </a:p>
        </p:txBody>
      </p:sp>
      <p:sp>
        <p:nvSpPr>
          <p:cNvPr id="4" name="Slide Number Placeholder 3"/>
          <p:cNvSpPr>
            <a:spLocks noGrp="1"/>
          </p:cNvSpPr>
          <p:nvPr>
            <p:ph type="sldNum" sz="quarter" idx="10"/>
          </p:nvPr>
        </p:nvSpPr>
        <p:spPr/>
        <p:txBody>
          <a:bodyPr/>
          <a:lstStyle/>
          <a:p>
            <a:fld id="{CAD00FB1-AE7B-4C21-85C5-2CED4281F294}" type="slidenum">
              <a:rPr lang="en-US" smtClean="0"/>
              <a:pPr/>
              <a:t>7</a:t>
            </a:fld>
            <a:endParaRPr lang="en-US"/>
          </a:p>
        </p:txBody>
      </p:sp>
    </p:spTree>
    <p:extLst>
      <p:ext uri="{BB962C8B-B14F-4D97-AF65-F5344CB8AC3E}">
        <p14:creationId xmlns:p14="http://schemas.microsoft.com/office/powerpoint/2010/main" xmlns="" val="117057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00FB1-AE7B-4C21-85C5-2CED4281F294}" type="slidenum">
              <a:rPr lang="en-US" smtClean="0"/>
              <a:pPr/>
              <a:t>12</a:t>
            </a:fld>
            <a:endParaRPr lang="en-US"/>
          </a:p>
        </p:txBody>
      </p:sp>
    </p:spTree>
    <p:extLst>
      <p:ext uri="{BB962C8B-B14F-4D97-AF65-F5344CB8AC3E}">
        <p14:creationId xmlns:p14="http://schemas.microsoft.com/office/powerpoint/2010/main" xmlns="" val="354519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a:t>
            </a:r>
            <a:r>
              <a:rPr lang="en-US" baseline="0" dirty="0" smtClean="0"/>
              <a:t> stewardship and improvement in measurable ways. Support from William Penn Foundation. Water “campaign”. This is new, chance to learn from mistakes!</a:t>
            </a:r>
          </a:p>
          <a:p>
            <a:endParaRPr lang="en-US" dirty="0"/>
          </a:p>
        </p:txBody>
      </p:sp>
      <p:sp>
        <p:nvSpPr>
          <p:cNvPr id="4" name="Slide Number Placeholder 3"/>
          <p:cNvSpPr>
            <a:spLocks noGrp="1"/>
          </p:cNvSpPr>
          <p:nvPr>
            <p:ph type="sldNum" sz="quarter" idx="10"/>
          </p:nvPr>
        </p:nvSpPr>
        <p:spPr/>
        <p:txBody>
          <a:bodyPr/>
          <a:lstStyle/>
          <a:p>
            <a:fld id="{CAD00FB1-AE7B-4C21-85C5-2CED4281F294}" type="slidenum">
              <a:rPr lang="en-US" smtClean="0"/>
              <a:pPr/>
              <a:t>14</a:t>
            </a:fld>
            <a:endParaRPr lang="en-US"/>
          </a:p>
        </p:txBody>
      </p:sp>
    </p:spTree>
    <p:extLst>
      <p:ext uri="{BB962C8B-B14F-4D97-AF65-F5344CB8AC3E}">
        <p14:creationId xmlns:p14="http://schemas.microsoft.com/office/powerpoint/2010/main" xmlns="" val="34031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0"/>
            <a:ext cx="6096000" cy="304800"/>
          </a:xfrm>
        </p:spPr>
        <p:txBody>
          <a:bodyPr>
            <a:normAutofit fontScale="90000"/>
          </a:bodyPr>
          <a:lstStyle/>
          <a:p>
            <a:r>
              <a:rPr lang="en-US" dirty="0" smtClean="0"/>
              <a:t>#</a:t>
            </a:r>
            <a:r>
              <a:rPr lang="en-US" dirty="0" err="1" smtClean="0"/>
              <a:t>UrbanWaterSeries</a:t>
            </a:r>
            <a:endParaRPr lang="en-US" dirty="0"/>
          </a:p>
        </p:txBody>
      </p:sp>
      <p:pic>
        <p:nvPicPr>
          <p:cNvPr id="1026" name="Picture 2" descr="M:\DATA\COMMUNICATIONS\URBAN WATERS Strategies That Work\UWS_tablecloth.jpg"/>
          <p:cNvPicPr>
            <a:picLocks noChangeAspect="1" noChangeArrowheads="1"/>
          </p:cNvPicPr>
          <p:nvPr/>
        </p:nvPicPr>
        <p:blipFill>
          <a:blip r:embed="rId2" cstate="print"/>
          <a:srcRect/>
          <a:stretch>
            <a:fillRect/>
          </a:stretch>
        </p:blipFill>
        <p:spPr bwMode="auto">
          <a:xfrm>
            <a:off x="1905000" y="285882"/>
            <a:ext cx="5334000" cy="55053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911" y="381000"/>
            <a:ext cx="2845777" cy="685800"/>
          </a:xfrm>
        </p:spPr>
        <p:txBody>
          <a:bodyPr>
            <a:normAutofit fontScale="90000"/>
          </a:bodyPr>
          <a:lstStyle/>
          <a:p>
            <a:r>
              <a:rPr lang="en-US" u="heavy" dirty="0" smtClean="0">
                <a:uFill>
                  <a:solidFill>
                    <a:schemeClr val="tx1"/>
                  </a:solidFill>
                </a:uFill>
              </a:rPr>
              <a:t>Tools</a:t>
            </a:r>
            <a:r>
              <a:rPr lang="en-US" dirty="0" smtClean="0"/>
              <a:t/>
            </a:r>
            <a:br>
              <a:rPr lang="en-US" dirty="0" smtClean="0"/>
            </a:br>
            <a:endParaRPr lang="en-US" dirty="0"/>
          </a:p>
        </p:txBody>
      </p:sp>
      <p:sp>
        <p:nvSpPr>
          <p:cNvPr id="4" name="Text Placeholder 3"/>
          <p:cNvSpPr>
            <a:spLocks noGrp="1"/>
          </p:cNvSpPr>
          <p:nvPr>
            <p:ph type="body" idx="1"/>
          </p:nvPr>
        </p:nvSpPr>
        <p:spPr>
          <a:xfrm>
            <a:off x="418306" y="990600"/>
            <a:ext cx="4040188" cy="639762"/>
          </a:xfrm>
        </p:spPr>
        <p:txBody>
          <a:bodyPr/>
          <a:lstStyle/>
          <a:p>
            <a:pPr algn="ctr"/>
            <a:r>
              <a:rPr lang="en-US" dirty="0" smtClean="0"/>
              <a:t>Recreation</a:t>
            </a:r>
            <a:endParaRPr lang="en-US" dirty="0"/>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a:xfrm>
            <a:off x="4628357" y="990600"/>
            <a:ext cx="4041775" cy="639762"/>
          </a:xfrm>
        </p:spPr>
        <p:txBody>
          <a:bodyPr/>
          <a:lstStyle/>
          <a:p>
            <a:pPr algn="ctr"/>
            <a:r>
              <a:rPr lang="en-US" dirty="0" smtClean="0"/>
              <a:t>Watershed Heroes!</a:t>
            </a:r>
            <a:endParaRPr lang="en-US" dirty="0"/>
          </a:p>
        </p:txBody>
      </p:sp>
      <p:sp>
        <p:nvSpPr>
          <p:cNvPr id="7" name="Content Placeholder 6"/>
          <p:cNvSpPr>
            <a:spLocks noGrp="1"/>
          </p:cNvSpPr>
          <p:nvPr>
            <p:ph sz="quarter" idx="4"/>
          </p:nvPr>
        </p:nvSpPr>
        <p:spPr/>
        <p:txBody>
          <a:bodyPr/>
          <a:lstStyle/>
          <a:p>
            <a:endParaRPr lang="en-US"/>
          </a:p>
        </p:txBody>
      </p:sp>
      <p:pic>
        <p:nvPicPr>
          <p:cNvPr id="10242" name="Picture 2" descr="C:\Users\Valued Customer\Desktop\NOLA Photos\8940787878_e60009928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752600"/>
            <a:ext cx="4114800" cy="44084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Valued Customer\Desktop\NOLA Photos\8635551146_f2e6330e7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98377" y="1752600"/>
            <a:ext cx="4038600" cy="4408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5775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66013" y="34977"/>
            <a:ext cx="4419600" cy="944562"/>
          </a:xfrm>
        </p:spPr>
        <p:txBody>
          <a:bodyPr/>
          <a:lstStyle/>
          <a:p>
            <a:r>
              <a:rPr lang="en-US" u="heavy" dirty="0" smtClean="0">
                <a:uFill>
                  <a:solidFill>
                    <a:schemeClr val="tx1"/>
                  </a:solidFill>
                </a:uFill>
              </a:rPr>
              <a:t>Tools</a:t>
            </a:r>
            <a:endParaRPr lang="en-US" u="heavy" dirty="0">
              <a:uFill>
                <a:solidFill>
                  <a:schemeClr val="tx1"/>
                </a:solidFill>
              </a:uFill>
            </a:endParaRPr>
          </a:p>
        </p:txBody>
      </p:sp>
      <p:sp>
        <p:nvSpPr>
          <p:cNvPr id="3" name="Text Placeholder 2"/>
          <p:cNvSpPr>
            <a:spLocks noGrp="1"/>
          </p:cNvSpPr>
          <p:nvPr>
            <p:ph type="body" idx="1"/>
          </p:nvPr>
        </p:nvSpPr>
        <p:spPr>
          <a:xfrm>
            <a:off x="457201" y="990600"/>
            <a:ext cx="4040188" cy="639762"/>
          </a:xfrm>
        </p:spPr>
        <p:txBody>
          <a:bodyPr/>
          <a:lstStyle/>
          <a:p>
            <a:pPr algn="ctr"/>
            <a:r>
              <a:rPr lang="en-US" dirty="0" smtClean="0"/>
              <a:t>Storm Drain Marking</a:t>
            </a:r>
            <a:endParaRPr lang="en-US" dirty="0"/>
          </a:p>
        </p:txBody>
      </p:sp>
      <p:sp>
        <p:nvSpPr>
          <p:cNvPr id="8" name="Content Placeholder 7"/>
          <p:cNvSpPr>
            <a:spLocks noGrp="1"/>
          </p:cNvSpPr>
          <p:nvPr>
            <p:ph sz="half" idx="2"/>
          </p:nvPr>
        </p:nvSpPr>
        <p:spPr/>
        <p:txBody>
          <a:bodyPr/>
          <a:lstStyle/>
          <a:p>
            <a:endParaRPr lang="en-US"/>
          </a:p>
        </p:txBody>
      </p:sp>
      <p:sp>
        <p:nvSpPr>
          <p:cNvPr id="5" name="Text Placeholder 4"/>
          <p:cNvSpPr>
            <a:spLocks noGrp="1"/>
          </p:cNvSpPr>
          <p:nvPr>
            <p:ph type="body" sz="quarter" idx="3"/>
          </p:nvPr>
        </p:nvSpPr>
        <p:spPr>
          <a:xfrm>
            <a:off x="4675005" y="990600"/>
            <a:ext cx="4041775" cy="639762"/>
          </a:xfrm>
        </p:spPr>
        <p:txBody>
          <a:bodyPr/>
          <a:lstStyle/>
          <a:p>
            <a:pPr algn="ctr"/>
            <a:r>
              <a:rPr lang="en-US" dirty="0" smtClean="0"/>
              <a:t>Green City Clean Waters</a:t>
            </a:r>
            <a:endParaRPr lang="en-US" dirty="0"/>
          </a:p>
        </p:txBody>
      </p:sp>
      <p:sp>
        <p:nvSpPr>
          <p:cNvPr id="9" name="Content Placeholder 8"/>
          <p:cNvSpPr>
            <a:spLocks noGrp="1"/>
          </p:cNvSpPr>
          <p:nvPr>
            <p:ph sz="quarter" idx="4"/>
          </p:nvPr>
        </p:nvSpPr>
        <p:spPr/>
        <p:txBody>
          <a:bodyPr/>
          <a:lstStyle/>
          <a:p>
            <a:endParaRPr lang="en-US" dirty="0"/>
          </a:p>
        </p:txBody>
      </p:sp>
      <p:pic>
        <p:nvPicPr>
          <p:cNvPr id="3074" name="Picture 2" descr="C:\Users\Valued Customer\Desktop\NOLA Photos\8090709891_9f2c57d3d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1" y="1752601"/>
            <a:ext cx="4114799" cy="4343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93170" y="1752601"/>
            <a:ext cx="3992380"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0567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Meeting Needs &amp; Speaking</a:t>
            </a:r>
            <a:br>
              <a:rPr lang="en-US" dirty="0" smtClean="0"/>
            </a:br>
            <a:r>
              <a:rPr lang="en-US" dirty="0" smtClean="0"/>
              <a:t>Words that Work</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US" dirty="0" smtClean="0">
                <a:solidFill>
                  <a:prstClr val="black"/>
                </a:solidFill>
              </a:rPr>
              <a:t>Access to green space &amp; nature</a:t>
            </a:r>
          </a:p>
          <a:p>
            <a:pPr lvl="0"/>
            <a:r>
              <a:rPr lang="en-US" dirty="0" smtClean="0">
                <a:solidFill>
                  <a:prstClr val="black"/>
                </a:solidFill>
              </a:rPr>
              <a:t>Recreation</a:t>
            </a:r>
            <a:endParaRPr lang="en-US" dirty="0">
              <a:solidFill>
                <a:prstClr val="black"/>
              </a:solidFill>
            </a:endParaRPr>
          </a:p>
          <a:p>
            <a:r>
              <a:rPr lang="en-US" dirty="0" smtClean="0">
                <a:solidFill>
                  <a:prstClr val="black"/>
                </a:solidFill>
              </a:rPr>
              <a:t>Neighborhood safety </a:t>
            </a:r>
          </a:p>
          <a:p>
            <a:r>
              <a:rPr lang="en-US" dirty="0" smtClean="0">
                <a:solidFill>
                  <a:prstClr val="black"/>
                </a:solidFill>
              </a:rPr>
              <a:t>Beautification</a:t>
            </a:r>
            <a:endParaRPr lang="en-US" dirty="0">
              <a:solidFill>
                <a:prstClr val="black"/>
              </a:solidFill>
            </a:endParaRPr>
          </a:p>
          <a:p>
            <a:pPr lvl="0"/>
            <a:r>
              <a:rPr lang="en-US" dirty="0" smtClean="0">
                <a:solidFill>
                  <a:prstClr val="black"/>
                </a:solidFill>
              </a:rPr>
              <a:t>Flooding</a:t>
            </a:r>
          </a:p>
          <a:p>
            <a:pPr lvl="0"/>
            <a:r>
              <a:rPr lang="en-US" dirty="0" smtClean="0">
                <a:solidFill>
                  <a:prstClr val="black"/>
                </a:solidFill>
              </a:rPr>
              <a:t>Clean Water</a:t>
            </a:r>
          </a:p>
          <a:p>
            <a:pPr lvl="0"/>
            <a:r>
              <a:rPr lang="en-US" dirty="0">
                <a:solidFill>
                  <a:prstClr val="black"/>
                </a:solidFill>
              </a:rPr>
              <a:t>Internships &amp; </a:t>
            </a:r>
            <a:r>
              <a:rPr lang="en-US" dirty="0" smtClean="0">
                <a:solidFill>
                  <a:prstClr val="black"/>
                </a:solidFill>
              </a:rPr>
              <a:t>jobs</a:t>
            </a:r>
          </a:p>
          <a:p>
            <a:pPr lvl="0"/>
            <a:r>
              <a:rPr lang="en-US" dirty="0" smtClean="0">
                <a:solidFill>
                  <a:prstClr val="black"/>
                </a:solidFill>
              </a:rPr>
              <a:t>Regulatory Compliance</a:t>
            </a:r>
          </a:p>
          <a:p>
            <a:pPr lvl="0"/>
            <a:endParaRPr lang="en-US" dirty="0">
              <a:solidFill>
                <a:prstClr val="black"/>
              </a:solidFill>
            </a:endParaRPr>
          </a:p>
          <a:p>
            <a:pPr marL="0" lvl="0" indent="0">
              <a:buNone/>
            </a:pPr>
            <a:endParaRPr lang="en-US" dirty="0" smtClean="0">
              <a:solidFill>
                <a:prstClr val="black"/>
              </a:solidFill>
            </a:endParaRPr>
          </a:p>
          <a:p>
            <a:pPr lvl="0"/>
            <a:endParaRPr lang="en-US" dirty="0">
              <a:solidFill>
                <a:prstClr val="black"/>
              </a:solidFill>
            </a:endParaRPr>
          </a:p>
          <a:p>
            <a:endParaRPr lang="en-US" dirty="0"/>
          </a:p>
        </p:txBody>
      </p:sp>
    </p:spTree>
    <p:extLst>
      <p:ext uri="{BB962C8B-B14F-4D97-AF65-F5344CB8AC3E}">
        <p14:creationId xmlns:p14="http://schemas.microsoft.com/office/powerpoint/2010/main" xmlns="" val="1089170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heavy" dirty="0" smtClean="0">
                <a:uFill>
                  <a:solidFill>
                    <a:schemeClr val="tx1"/>
                  </a:solidFill>
                </a:uFill>
              </a:rPr>
              <a:t>Partners</a:t>
            </a:r>
            <a:endParaRPr lang="en-US" u="heavy" dirty="0">
              <a:uFill>
                <a:solidFill>
                  <a:schemeClr val="tx1"/>
                </a:solidFill>
              </a:uFill>
            </a:endParaRPr>
          </a:p>
        </p:txBody>
      </p:sp>
      <p:sp>
        <p:nvSpPr>
          <p:cNvPr id="3" name="Content Placeholder 2"/>
          <p:cNvSpPr>
            <a:spLocks noGrp="1"/>
          </p:cNvSpPr>
          <p:nvPr>
            <p:ph idx="1"/>
          </p:nvPr>
        </p:nvSpPr>
        <p:spPr/>
        <p:txBody>
          <a:bodyPr/>
          <a:lstStyle/>
          <a:p>
            <a:r>
              <a:rPr lang="en-US" dirty="0" smtClean="0">
                <a:solidFill>
                  <a:schemeClr val="bg1"/>
                </a:solidFill>
              </a:rPr>
              <a:t>Philadelphia Water Department</a:t>
            </a:r>
          </a:p>
          <a:p>
            <a:r>
              <a:rPr lang="en-US" dirty="0" smtClean="0">
                <a:solidFill>
                  <a:schemeClr val="bg1"/>
                </a:solidFill>
              </a:rPr>
              <a:t>Philadelphia Parks &amp; Recreation</a:t>
            </a:r>
          </a:p>
          <a:p>
            <a:r>
              <a:rPr lang="en-US" dirty="0" smtClean="0">
                <a:solidFill>
                  <a:schemeClr val="bg1"/>
                </a:solidFill>
              </a:rPr>
              <a:t>Pennsylvania Horticultural Society</a:t>
            </a:r>
          </a:p>
          <a:p>
            <a:r>
              <a:rPr lang="en-US" dirty="0" smtClean="0">
                <a:solidFill>
                  <a:schemeClr val="bg1"/>
                </a:solidFill>
              </a:rPr>
              <a:t>Audubon PA</a:t>
            </a:r>
          </a:p>
          <a:p>
            <a:r>
              <a:rPr lang="en-US" dirty="0" smtClean="0">
                <a:solidFill>
                  <a:schemeClr val="bg1"/>
                </a:solidFill>
              </a:rPr>
              <a:t>Partnership for Delaware Estuary</a:t>
            </a:r>
          </a:p>
          <a:p>
            <a:r>
              <a:rPr lang="en-US" dirty="0" smtClean="0">
                <a:solidFill>
                  <a:schemeClr val="bg1"/>
                </a:solidFill>
              </a:rPr>
              <a:t>Schools</a:t>
            </a:r>
          </a:p>
          <a:p>
            <a:r>
              <a:rPr lang="en-US" dirty="0" smtClean="0">
                <a:solidFill>
                  <a:schemeClr val="bg1"/>
                </a:solidFill>
              </a:rPr>
              <a:t>Pennsylvania Environmental Council</a:t>
            </a:r>
          </a:p>
          <a:p>
            <a:endParaRPr lang="en-US" dirty="0"/>
          </a:p>
        </p:txBody>
      </p:sp>
    </p:spTree>
    <p:extLst>
      <p:ext uri="{BB962C8B-B14F-4D97-AF65-F5344CB8AC3E}">
        <p14:creationId xmlns:p14="http://schemas.microsoft.com/office/powerpoint/2010/main" xmlns="" val="195484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1488" y="-119062"/>
            <a:ext cx="8229600" cy="1143000"/>
          </a:xfrm>
        </p:spPr>
        <p:txBody>
          <a:bodyPr/>
          <a:lstStyle/>
          <a:p>
            <a:r>
              <a:rPr lang="en-US" dirty="0" smtClean="0"/>
              <a:t>What Next?</a:t>
            </a:r>
            <a:endParaRPr lang="en-US" dirty="0"/>
          </a:p>
        </p:txBody>
      </p:sp>
      <p:pic>
        <p:nvPicPr>
          <p:cNvPr id="2050" name="Picture 2" descr="C:\Users\Valued Customer\Desktop\NOLA Photos\8090710227_ef6a40e1d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7977" y="838200"/>
            <a:ext cx="4098092" cy="476726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C:\Users\Valued Customer\Downloads\TTFLogoHiRes+Type2_27_1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5791200"/>
            <a:ext cx="2895600" cy="750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5819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1752600"/>
          </a:xfrm>
        </p:spPr>
        <p:txBody>
          <a:bodyPr>
            <a:normAutofit/>
          </a:bodyPr>
          <a:lstStyle/>
          <a:p>
            <a:r>
              <a:rPr lang="en-US" sz="2800" dirty="0" smtClean="0"/>
              <a:t>Julie Slavet, Executive Director</a:t>
            </a:r>
          </a:p>
          <a:p>
            <a:r>
              <a:rPr lang="en-US" sz="2800" dirty="0" smtClean="0"/>
              <a:t>Tookany/</a:t>
            </a:r>
            <a:r>
              <a:rPr lang="en-US" sz="2800" dirty="0" err="1" smtClean="0"/>
              <a:t>Tacony</a:t>
            </a:r>
            <a:r>
              <a:rPr lang="en-US" sz="2800" dirty="0" smtClean="0"/>
              <a:t>-Frankford Watershed Partnership, Inc. (TTF)</a:t>
            </a:r>
          </a:p>
          <a:p>
            <a:endParaRPr lang="en-US" dirty="0"/>
          </a:p>
          <a:p>
            <a:endParaRPr lang="en-US" dirty="0" smtClean="0"/>
          </a:p>
          <a:p>
            <a:endParaRPr lang="en-US" dirty="0"/>
          </a:p>
        </p:txBody>
      </p:sp>
      <p:sp>
        <p:nvSpPr>
          <p:cNvPr id="4" name="Title 3"/>
          <p:cNvSpPr>
            <a:spLocks noGrp="1"/>
          </p:cNvSpPr>
          <p:nvPr>
            <p:ph type="ctrTitle"/>
          </p:nvPr>
        </p:nvSpPr>
        <p:spPr>
          <a:xfrm>
            <a:off x="762000" y="1219200"/>
            <a:ext cx="7772400" cy="1470025"/>
          </a:xfrm>
        </p:spPr>
        <p:txBody>
          <a:bodyPr/>
          <a:lstStyle/>
          <a:p>
            <a:r>
              <a:rPr lang="en-US" dirty="0" smtClean="0"/>
              <a:t>Metropolitan &amp; Comprehensive Green Stormwater Strategies</a:t>
            </a:r>
            <a:endParaRPr lang="en-US" dirty="0"/>
          </a:p>
        </p:txBody>
      </p:sp>
      <p:pic>
        <p:nvPicPr>
          <p:cNvPr id="1027" name="Picture 3" descr="C:\Users\Valued Customer\Downloads\TTFLogoHiRes+Type2_27_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5415844"/>
            <a:ext cx="2895600" cy="750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8773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3124200" cy="1905000"/>
          </a:xfrm>
        </p:spPr>
        <p:txBody>
          <a:bodyPr>
            <a:normAutofit fontScale="90000"/>
          </a:bodyPr>
          <a:lstStyle/>
          <a:p>
            <a:r>
              <a:rPr lang="en-US" sz="4900" dirty="0" smtClean="0"/>
              <a:t>What &amp; Why is TTF?</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717964">
            <a:off x="3545098" y="505857"/>
            <a:ext cx="4822843" cy="5843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52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514600" cy="685800"/>
          </a:xfrm>
        </p:spPr>
        <p:txBody>
          <a:bodyPr>
            <a:normAutofit fontScale="90000"/>
          </a:bodyPr>
          <a:lstStyle/>
          <a:p>
            <a:r>
              <a:rPr lang="en-US" dirty="0" smtClean="0"/>
              <a:t>Challenges</a:t>
            </a:r>
            <a:br>
              <a:rPr lang="en-US" dirty="0" smtClean="0"/>
            </a:b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15136">
            <a:off x="1876850" y="536582"/>
            <a:ext cx="6608869" cy="6457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0537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0" y="1143000"/>
            <a:ext cx="3604968" cy="4525963"/>
          </a:xfrm>
        </p:spPr>
      </p:pic>
      <p:pic>
        <p:nvPicPr>
          <p:cNvPr id="4103" name="Picture 7" descr="C:\Users\Valued Customer\Desktop\NOLA Photos\8097657970_c5bbbf0a6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8553" y="1163590"/>
            <a:ext cx="4267199" cy="340841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4957517" y="5029200"/>
            <a:ext cx="3449269" cy="1143000"/>
          </a:xfrm>
        </p:spPr>
        <p:txBody>
          <a:bodyPr>
            <a:normAutofit fontScale="90000"/>
          </a:bodyPr>
          <a:lstStyle/>
          <a:p>
            <a:pPr algn="l"/>
            <a:r>
              <a:rPr lang="en-US" dirty="0" smtClean="0"/>
              <a:t>Demographics &amp; Development</a:t>
            </a:r>
            <a:br>
              <a:rPr lang="en-US" dirty="0" smtClean="0"/>
            </a:br>
            <a:endParaRPr lang="en-US" dirty="0"/>
          </a:p>
        </p:txBody>
      </p:sp>
    </p:spTree>
    <p:extLst>
      <p:ext uri="{BB962C8B-B14F-4D97-AF65-F5344CB8AC3E}">
        <p14:creationId xmlns:p14="http://schemas.microsoft.com/office/powerpoint/2010/main" xmlns="" val="3021495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760055"/>
            <a:ext cx="6172200" cy="57931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3"/>
          <p:cNvSpPr>
            <a:spLocks noGrp="1"/>
          </p:cNvSpPr>
          <p:nvPr>
            <p:ph type="title"/>
          </p:nvPr>
        </p:nvSpPr>
        <p:spPr>
          <a:xfrm>
            <a:off x="457200" y="0"/>
            <a:ext cx="8229600" cy="838200"/>
          </a:xfrm>
        </p:spPr>
        <p:txBody>
          <a:bodyPr>
            <a:normAutofit/>
          </a:bodyPr>
          <a:lstStyle/>
          <a:p>
            <a:r>
              <a:rPr lang="en-US" dirty="0" smtClean="0"/>
              <a:t>Boundaries</a:t>
            </a:r>
            <a:endParaRPr lang="en-US" dirty="0"/>
          </a:p>
        </p:txBody>
      </p:sp>
    </p:spTree>
    <p:extLst>
      <p:ext uri="{BB962C8B-B14F-4D97-AF65-F5344CB8AC3E}">
        <p14:creationId xmlns:p14="http://schemas.microsoft.com/office/powerpoint/2010/main" xmlns="" val="52951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3810000" cy="1020762"/>
          </a:xfrm>
        </p:spPr>
        <p:txBody>
          <a:bodyPr>
            <a:normAutofit fontScale="90000"/>
          </a:bodyPr>
          <a:lstStyle/>
          <a:p>
            <a:r>
              <a:rPr lang="en-US" dirty="0"/>
              <a:t/>
            </a:r>
            <a:br>
              <a:rPr lang="en-US" dirty="0"/>
            </a:br>
            <a:r>
              <a:rPr lang="en-US" u="heavy" dirty="0" smtClean="0">
                <a:uFill>
                  <a:solidFill>
                    <a:schemeClr val="tx1"/>
                  </a:solidFill>
                </a:uFill>
              </a:rPr>
              <a:t>Tools</a:t>
            </a:r>
            <a:r>
              <a:rPr lang="en-US" dirty="0" smtClean="0"/>
              <a:t> </a:t>
            </a:r>
            <a:br>
              <a:rPr lang="en-US" dirty="0" smtClean="0"/>
            </a:br>
            <a:endParaRPr lang="en-US" dirty="0"/>
          </a:p>
        </p:txBody>
      </p:sp>
      <p:sp>
        <p:nvSpPr>
          <p:cNvPr id="4" name="Text Placeholder 3"/>
          <p:cNvSpPr>
            <a:spLocks noGrp="1"/>
          </p:cNvSpPr>
          <p:nvPr>
            <p:ph type="body" idx="1"/>
          </p:nvPr>
        </p:nvSpPr>
        <p:spPr>
          <a:xfrm>
            <a:off x="443120" y="990600"/>
            <a:ext cx="4040188" cy="639762"/>
          </a:xfrm>
        </p:spPr>
        <p:txBody>
          <a:bodyPr/>
          <a:lstStyle/>
          <a:p>
            <a:pPr algn="ctr"/>
            <a:r>
              <a:rPr lang="en-US" dirty="0" smtClean="0"/>
              <a:t>Rain Gardens</a:t>
            </a:r>
            <a:endParaRPr lang="en-US" dirty="0"/>
          </a:p>
        </p:txBody>
      </p:sp>
      <p:sp>
        <p:nvSpPr>
          <p:cNvPr id="5" name="Text Placeholder 4"/>
          <p:cNvSpPr>
            <a:spLocks noGrp="1"/>
          </p:cNvSpPr>
          <p:nvPr>
            <p:ph type="body" sz="quarter" idx="3"/>
          </p:nvPr>
        </p:nvSpPr>
        <p:spPr>
          <a:xfrm>
            <a:off x="4648200" y="990600"/>
            <a:ext cx="4041775" cy="639762"/>
          </a:xfrm>
        </p:spPr>
        <p:txBody>
          <a:bodyPr/>
          <a:lstStyle/>
          <a:p>
            <a:pPr algn="ctr"/>
            <a:r>
              <a:rPr lang="en-US" dirty="0" smtClean="0"/>
              <a:t>Riparian Buffers</a:t>
            </a:r>
            <a:endParaRPr lang="en-US" dirty="0"/>
          </a:p>
        </p:txBody>
      </p:sp>
      <p:sp>
        <p:nvSpPr>
          <p:cNvPr id="3" name="Content Placeholder 2"/>
          <p:cNvSpPr>
            <a:spLocks noGrp="1"/>
          </p:cNvSpPr>
          <p:nvPr>
            <p:ph sz="quarter" idx="4"/>
          </p:nvPr>
        </p:nvSpPr>
        <p:spPr>
          <a:xfrm>
            <a:off x="4645025" y="2285999"/>
            <a:ext cx="4041775" cy="3840163"/>
          </a:xfrm>
        </p:spPr>
        <p:txBody>
          <a:bodyPr/>
          <a:lstStyle/>
          <a:p>
            <a:endParaRPr lang="en-US" dirty="0"/>
          </a:p>
          <a:p>
            <a:endParaRPr lang="en-US" dirty="0"/>
          </a:p>
        </p:txBody>
      </p:sp>
      <p:sp>
        <p:nvSpPr>
          <p:cNvPr id="6" name="Content Placeholder 5"/>
          <p:cNvSpPr>
            <a:spLocks noGrp="1"/>
          </p:cNvSpPr>
          <p:nvPr>
            <p:ph sz="half" idx="2"/>
          </p:nvPr>
        </p:nvSpPr>
        <p:spPr/>
        <p:txBody>
          <a:bodyPr/>
          <a:lstStyle/>
          <a:p>
            <a:endParaRPr lang="en-US" dirty="0"/>
          </a:p>
        </p:txBody>
      </p:sp>
      <p:pic>
        <p:nvPicPr>
          <p:cNvPr id="1026" name="Picture 2" descr="C:\Users\Valued Customer\Desktop\NOLA Photos\6967421613_033f94326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752600"/>
            <a:ext cx="4038600" cy="435512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Valued Customer\Desktop\NOLA Photos\8678124285_f3a7509fe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1752600"/>
            <a:ext cx="4267200" cy="43551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0294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623" y="381000"/>
            <a:ext cx="4495800" cy="685800"/>
          </a:xfrm>
        </p:spPr>
        <p:txBody>
          <a:bodyPr>
            <a:normAutofit fontScale="90000"/>
          </a:bodyPr>
          <a:lstStyle/>
          <a:p>
            <a:r>
              <a:rPr lang="en-US" u="heavy" dirty="0" smtClean="0">
                <a:uFill>
                  <a:solidFill>
                    <a:schemeClr val="tx1"/>
                  </a:solidFill>
                </a:uFill>
              </a:rPr>
              <a:t>Tools</a:t>
            </a:r>
            <a:r>
              <a:rPr lang="en-US" dirty="0" smtClean="0"/>
              <a:t/>
            </a:r>
            <a:br>
              <a:rPr lang="en-US" dirty="0" smtClean="0"/>
            </a:br>
            <a:endParaRPr lang="en-US" dirty="0"/>
          </a:p>
        </p:txBody>
      </p:sp>
      <p:sp>
        <p:nvSpPr>
          <p:cNvPr id="3" name="Text Placeholder 2"/>
          <p:cNvSpPr>
            <a:spLocks noGrp="1"/>
          </p:cNvSpPr>
          <p:nvPr>
            <p:ph type="body" idx="1"/>
          </p:nvPr>
        </p:nvSpPr>
        <p:spPr>
          <a:xfrm>
            <a:off x="487322" y="990600"/>
            <a:ext cx="4040188" cy="639762"/>
          </a:xfrm>
        </p:spPr>
        <p:txBody>
          <a:bodyPr/>
          <a:lstStyle/>
          <a:p>
            <a:pPr algn="ctr"/>
            <a:r>
              <a:rPr lang="en-US" dirty="0" smtClean="0"/>
              <a:t>Trees!</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a:xfrm>
            <a:off x="4638779" y="990600"/>
            <a:ext cx="4041775" cy="639762"/>
          </a:xfrm>
        </p:spPr>
        <p:txBody>
          <a:bodyPr/>
          <a:lstStyle/>
          <a:p>
            <a:pPr algn="ctr"/>
            <a:r>
              <a:rPr lang="en-US" dirty="0" smtClean="0"/>
              <a:t>Mussel Surveying</a:t>
            </a:r>
            <a:endParaRPr lang="en-US" dirty="0"/>
          </a:p>
        </p:txBody>
      </p:sp>
      <p:sp>
        <p:nvSpPr>
          <p:cNvPr id="6" name="Content Placeholder 5"/>
          <p:cNvSpPr>
            <a:spLocks noGrp="1"/>
          </p:cNvSpPr>
          <p:nvPr>
            <p:ph sz="quarter" idx="4"/>
          </p:nvPr>
        </p:nvSpPr>
        <p:spPr/>
        <p:txBody>
          <a:bodyPr/>
          <a:lstStyle/>
          <a:p>
            <a:endParaRPr lang="en-US" dirty="0"/>
          </a:p>
        </p:txBody>
      </p:sp>
      <p:pic>
        <p:nvPicPr>
          <p:cNvPr id="6146" name="Picture 2" descr="C:\Users\Valued Customer\Desktop\NOLA Photos\8189288236_b9a6539ae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752600"/>
            <a:ext cx="4050323" cy="435451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Valued Customer\Desktop\NOLA Photos\7697966022_45aec3e4d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752600"/>
            <a:ext cx="4038600" cy="4354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4159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540" y="0"/>
            <a:ext cx="5100080" cy="990600"/>
          </a:xfrm>
        </p:spPr>
        <p:txBody>
          <a:bodyPr>
            <a:normAutofit fontScale="90000"/>
          </a:bodyPr>
          <a:lstStyle/>
          <a:p>
            <a:r>
              <a:rPr lang="en-US" dirty="0"/>
              <a:t/>
            </a:r>
            <a:br>
              <a:rPr lang="en-US" dirty="0"/>
            </a:br>
            <a:r>
              <a:rPr lang="en-US" u="heavy" dirty="0" smtClean="0">
                <a:uFill>
                  <a:solidFill>
                    <a:schemeClr val="tx1"/>
                  </a:solidFill>
                </a:uFill>
              </a:rPr>
              <a:t>Tools</a:t>
            </a:r>
            <a:r>
              <a:rPr lang="en-US" dirty="0" smtClean="0"/>
              <a:t/>
            </a:r>
            <a:br>
              <a:rPr lang="en-US" dirty="0" smtClean="0"/>
            </a:br>
            <a:endParaRPr lang="en-US" dirty="0"/>
          </a:p>
        </p:txBody>
      </p:sp>
      <p:sp>
        <p:nvSpPr>
          <p:cNvPr id="3" name="Text Placeholder 2"/>
          <p:cNvSpPr>
            <a:spLocks noGrp="1"/>
          </p:cNvSpPr>
          <p:nvPr>
            <p:ph type="body" idx="1"/>
          </p:nvPr>
        </p:nvSpPr>
        <p:spPr>
          <a:xfrm>
            <a:off x="463136" y="1143000"/>
            <a:ext cx="4040188" cy="445477"/>
          </a:xfrm>
        </p:spPr>
        <p:txBody>
          <a:bodyPr>
            <a:normAutofit lnSpcReduction="10000"/>
          </a:bodyPr>
          <a:lstStyle/>
          <a:p>
            <a:pPr algn="ctr"/>
            <a:r>
              <a:rPr lang="en-US" dirty="0" smtClean="0"/>
              <a:t>Nature &amp; Bird Walks</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a:xfrm>
            <a:off x="4654608" y="1143000"/>
            <a:ext cx="4041775" cy="422641"/>
          </a:xfrm>
        </p:spPr>
        <p:txBody>
          <a:bodyPr>
            <a:normAutofit lnSpcReduction="10000"/>
          </a:bodyPr>
          <a:lstStyle/>
          <a:p>
            <a:pPr algn="ctr"/>
            <a:r>
              <a:rPr lang="en-US" dirty="0" smtClean="0"/>
              <a:t>Job Training</a:t>
            </a:r>
            <a:endParaRPr lang="en-US" dirty="0"/>
          </a:p>
        </p:txBody>
      </p:sp>
      <p:sp>
        <p:nvSpPr>
          <p:cNvPr id="6" name="Content Placeholder 5"/>
          <p:cNvSpPr>
            <a:spLocks noGrp="1"/>
          </p:cNvSpPr>
          <p:nvPr>
            <p:ph sz="quarter" idx="4"/>
          </p:nvPr>
        </p:nvSpPr>
        <p:spPr/>
        <p:txBody>
          <a:bodyPr/>
          <a:lstStyle/>
          <a:p>
            <a:endParaRPr lang="en-US" dirty="0"/>
          </a:p>
        </p:txBody>
      </p:sp>
      <p:pic>
        <p:nvPicPr>
          <p:cNvPr id="7170" name="Picture 2" descr="C:\Users\Valued Customer\Desktop\NOLA Photos\8519345764_22d9f0a7f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0567" y="1752600"/>
            <a:ext cx="4164013" cy="44958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Valued Customer\Desktop\NOLA Photos\8657430031_97403264d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9585" y="1752600"/>
            <a:ext cx="4272520" cy="449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9306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310</Words>
  <Application>Microsoft Office PowerPoint</Application>
  <PresentationFormat>On-screen Show (4:3)</PresentationFormat>
  <Paragraphs>57</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#UrbanWaterSeries</vt:lpstr>
      <vt:lpstr>Metropolitan &amp; Comprehensive Green Stormwater Strategies</vt:lpstr>
      <vt:lpstr>What &amp; Why is TTF?</vt:lpstr>
      <vt:lpstr>Challenges </vt:lpstr>
      <vt:lpstr>Demographics &amp; Development </vt:lpstr>
      <vt:lpstr>Boundaries</vt:lpstr>
      <vt:lpstr> Tools  </vt:lpstr>
      <vt:lpstr>Tools </vt:lpstr>
      <vt:lpstr> Tools </vt:lpstr>
      <vt:lpstr>Tools </vt:lpstr>
      <vt:lpstr>Tools</vt:lpstr>
      <vt:lpstr>Meeting Needs &amp; Speaking Words that Work </vt:lpstr>
      <vt:lpstr>Partners</vt:lpstr>
      <vt:lpstr>What Next?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Metropolitan &amp; Comprehensive Green Stormwater Strategies</dc:title>
  <dc:creator>Valued Customer</dc:creator>
  <cp:lastModifiedBy>Julia Boyer</cp:lastModifiedBy>
  <cp:revision>26</cp:revision>
  <dcterms:created xsi:type="dcterms:W3CDTF">2006-08-16T00:00:00Z</dcterms:created>
  <dcterms:modified xsi:type="dcterms:W3CDTF">2013-06-05T18:46:15Z</dcterms:modified>
</cp:coreProperties>
</file>