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41" r:id="rId2"/>
    <p:sldId id="256" r:id="rId3"/>
    <p:sldId id="492" r:id="rId4"/>
    <p:sldId id="493" r:id="rId5"/>
    <p:sldId id="380" r:id="rId6"/>
    <p:sldId id="531" r:id="rId7"/>
    <p:sldId id="355" r:id="rId8"/>
    <p:sldId id="465" r:id="rId9"/>
    <p:sldId id="459" r:id="rId10"/>
    <p:sldId id="458" r:id="rId11"/>
    <p:sldId id="460" r:id="rId12"/>
    <p:sldId id="443" r:id="rId13"/>
    <p:sldId id="534" r:id="rId14"/>
    <p:sldId id="535" r:id="rId15"/>
    <p:sldId id="536" r:id="rId16"/>
    <p:sldId id="537" r:id="rId17"/>
    <p:sldId id="538" r:id="rId18"/>
    <p:sldId id="533" r:id="rId19"/>
    <p:sldId id="540" r:id="rId20"/>
    <p:sldId id="508" r:id="rId21"/>
    <p:sldId id="530" r:id="rId22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92186" autoAdjust="0"/>
  </p:normalViewPr>
  <p:slideViewPr>
    <p:cSldViewPr>
      <p:cViewPr varScale="1">
        <p:scale>
          <a:sx n="97" d="100"/>
          <a:sy n="97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58"/>
    </p:cViewPr>
  </p:sorterViewPr>
  <p:notesViewPr>
    <p:cSldViewPr>
      <p:cViewPr varScale="1">
        <p:scale>
          <a:sx n="57" d="100"/>
          <a:sy n="57" d="100"/>
        </p:scale>
        <p:origin x="-2730" y="-78"/>
      </p:cViewPr>
      <p:guideLst>
        <p:guide orient="horz" pos="2932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Urban Water Sustainability Leadership Conference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FA68F90-90CE-4F1E-9824-6D2024AFAF84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Clean Water America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76837EF-FFE0-4945-91C6-E57AEDE75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072993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ASCE Pittsburgh </a:t>
            </a:r>
          </a:p>
          <a:p>
            <a:pPr>
              <a:defRPr/>
            </a:pPr>
            <a:r>
              <a:rPr lang="en-US"/>
              <a:t>Environmental &amp; Water Resources Institute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072EE27-0781-498C-8972-E1C8F11B4128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16" y="4422131"/>
            <a:ext cx="5617870" cy="4188171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855522E0-3031-4A33-99FD-88DCD3F88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9266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Date Placeholder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C772D3-6505-4AB9-A94E-F1D54BED6E6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6/19/2013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BDBBD-CE5E-431D-972A-35336976AE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2ACE8-D07B-4D91-B79D-C64E31F2FC37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D0A54-8D3C-4963-86CA-3A3385469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70115-DC03-4C02-BC5E-4FED00F80961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B5D0F-B125-4334-959B-FA93BFCF6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726D6-B04A-4BCA-8B7C-068122D7ED30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2E578-AD51-4CAA-8629-C80C60A1D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BC6F-ECEB-468C-8A7D-7AE9FF258CC4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68B53-F7DE-4878-B878-DAC40B7EB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F37A2-5027-4BE0-9D42-25DEB1106BC4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A7B6-0B98-4102-9D78-8DDA00D32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9B776-DBD5-4625-98FD-71E0A625C9E9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EC31-6EB9-4F35-BBF9-3553C29FF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C68F2-25A4-4F63-9245-E982188489AF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BE81-27C3-4670-87EE-40324E272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9AEF2-BFA1-4678-BF75-5963AE75805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1422-C1D4-4324-BB34-73C85B5B5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4468B-1383-4C38-BE64-082135EC7F52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19739-ADBB-4EF7-B26E-539A96D51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11A1B-F2FA-40D6-87DB-4020E49E90D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49672-AA01-4E0F-A90E-D15C25552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0F4F0-F2E5-45A8-988A-F4A6388B1D73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EFDFF-BBB2-4B50-88F9-707B257BE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2DBDB4-C360-4465-8065-0322A79E3C48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F112CB-1512-41D9-A94D-EC4A4CD19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7" r:id="rId5"/>
    <p:sldLayoutId id="2147483728" r:id="rId6"/>
    <p:sldLayoutId id="2147483729" r:id="rId7"/>
    <p:sldLayoutId id="2147483723" r:id="rId8"/>
    <p:sldLayoutId id="2147483724" r:id="rId9"/>
    <p:sldLayoutId id="2147483725" r:id="rId10"/>
    <p:sldLayoutId id="2147483726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http://www.google.com/url?sa=i&amp;rct=j&amp;q=&amp;esrc=s&amp;frm=1&amp;source=images&amp;cd=&amp;cad=rja&amp;docid=39Ul1Bau8mQfyM&amp;tbnid=CffbedjkkVqaMM:&amp;ved=0CAUQjRw&amp;url=http://www.bizjournals.com/milwaukee/blog/real_estate/2012/06/spanish-newspaper-spotlights-milwaukee.html&amp;ei=jY_AUeLJCYqTyQGB_4GwAw&amp;bvm=bv.47883778,d.aWc&amp;psig=AFQjCNFFR_D3Nkgeo_afweW1haOTBgXNcQ&amp;ust=137166040847191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frm=1&amp;source=images&amp;cd=&amp;cad=rja&amp;docid=-tuXq_SC8A5o_M&amp;tbnid=OMkFT_mQh5VCgM:&amp;ved=0CAUQjRw&amp;url=https://sustainablecitiescollective.com/kaidbenfield/29578/spectacular-green-neighborhood-brewing-milwaukee&amp;ei=2YzAUdwtzI_IAbmugMgI&amp;bvm=bv.47883778,d.aWc&amp;psig=AFQjCNEXCm7kbv0PH8r6H6x8J43-MGIBOg&amp;ust=1371659803707882" TargetMode="External"/><Relationship Id="rId7" Type="http://schemas.microsoft.com/office/2007/relationships/hdphoto" Target="../media/hdphoto1.wdp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://www.google.com/url?sa=i&amp;rct=j&amp;q=&amp;esrc=s&amp;frm=1&amp;source=images&amp;cd=&amp;cad=rja&amp;docid=EfTBKxSPym0PPM&amp;tbnid=nqorgWCkBerRZM:&amp;ved=0CAUQjRw&amp;url=http://www.tripadvisor.com/Attraction_Review-g60097-d1867469-Reviews-Best_Place_at_the_Historic_Pabst_Brewery-Milwaukee_Wisconsin.html&amp;ei=yo3AUZawL4j1ygH_-4DoDQ&amp;bvm=bv.47883778,d.aWc&amp;psig=AFQjCNF1FqW5IpdNF4oB781X-PWvh5LNgA&amp;ust=1371660102485442" TargetMode="Externa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sphome.mmsd.com/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sands@mmsd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h2ocaptur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2ocapture.com/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/>
                </a:solidFill>
                <a:latin typeface="Century Gothic" pitchFamily="34" charset="0"/>
              </a:rPr>
              <a:t/>
            </a:r>
            <a:br>
              <a:rPr lang="en-US" sz="2800" dirty="0" smtClean="0">
                <a:solidFill>
                  <a:schemeClr val="accent1"/>
                </a:solidFill>
                <a:latin typeface="Century Gothic" pitchFamily="34" charset="0"/>
              </a:rPr>
            </a:br>
            <a:r>
              <a:rPr lang="en-US" sz="2800" dirty="0" smtClean="0">
                <a:solidFill>
                  <a:schemeClr val="accent1"/>
                </a:solidFill>
                <a:latin typeface="Century Gothic" pitchFamily="34" charset="0"/>
              </a:rPr>
              <a:t>www.gnof.org/urbanwaterseries</a:t>
            </a:r>
            <a:r>
              <a:rPr lang="en-US" sz="2800" dirty="0" smtClean="0">
                <a:solidFill>
                  <a:schemeClr val="accent1"/>
                </a:solidFill>
                <a:latin typeface="Century Gothic" pitchFamily="34" charset="0"/>
              </a:rPr>
              <a:t/>
            </a:r>
            <a:br>
              <a:rPr lang="en-US" sz="2800" dirty="0" smtClean="0">
                <a:solidFill>
                  <a:schemeClr val="accent1"/>
                </a:solidFill>
                <a:latin typeface="Century Gothic" pitchFamily="34" charset="0"/>
              </a:rPr>
            </a:br>
            <a:endParaRPr lang="en-US" sz="28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9AEF2-BFA1-4678-BF75-5963AE75805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pic>
        <p:nvPicPr>
          <p:cNvPr id="1026" name="Picture 2" descr="M:\DATA\COMMUNICATIONS\URBAN WATERS Strategies That Work\UWS_tableclo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1832" y="222249"/>
            <a:ext cx="5100337" cy="5264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4"/>
          <p:cNvSpPr>
            <a:spLocks noGrp="1"/>
          </p:cNvSpPr>
          <p:nvPr>
            <p:ph type="title"/>
          </p:nvPr>
        </p:nvSpPr>
        <p:spPr>
          <a:xfrm>
            <a:off x="65088" y="19050"/>
            <a:ext cx="9078912" cy="1143000"/>
          </a:xfrm>
        </p:spPr>
        <p:txBody>
          <a:bodyPr/>
          <a:lstStyle/>
          <a:p>
            <a:pPr eaLnBrk="1" hangingPunct="1"/>
            <a:r>
              <a:rPr lang="en-US" sz="4000" u="sng" dirty="0"/>
              <a:t>Lake Michigan Rain Garden Initiative</a:t>
            </a:r>
          </a:p>
        </p:txBody>
      </p:sp>
      <p:pic>
        <p:nvPicPr>
          <p:cNvPr id="27652" name="Picture 2" descr="P104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8" y="2405063"/>
            <a:ext cx="5734050" cy="43005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4" name="Picture 6" descr="P104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7475" y="3411537"/>
            <a:ext cx="2470150" cy="32940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5" name="Picture 7" descr="P1040030"/>
          <p:cNvPicPr>
            <a:picLocks noChangeAspect="1" noChangeArrowheads="1"/>
          </p:cNvPicPr>
          <p:nvPr/>
        </p:nvPicPr>
        <p:blipFill>
          <a:blip r:embed="rId4" cstate="print"/>
          <a:srcRect l="21875" r="12500"/>
          <a:stretch>
            <a:fillRect/>
          </a:stretch>
        </p:blipFill>
        <p:spPr bwMode="auto">
          <a:xfrm>
            <a:off x="4876800" y="1219200"/>
            <a:ext cx="2333625" cy="2667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56" name="TextBox 12"/>
          <p:cNvSpPr txBox="1">
            <a:spLocks noChangeArrowheads="1"/>
          </p:cNvSpPr>
          <p:nvPr/>
        </p:nvSpPr>
        <p:spPr bwMode="auto">
          <a:xfrm>
            <a:off x="457200" y="1219200"/>
            <a:ext cx="2819400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/>
              <a:t>Over </a:t>
            </a:r>
            <a:r>
              <a:rPr lang="en-US" sz="2400" b="1" i="1" dirty="0" smtClean="0"/>
              <a:t>26,000 </a:t>
            </a:r>
            <a:r>
              <a:rPr lang="en-US" sz="2400" b="1" i="1" dirty="0"/>
              <a:t>plants sold since 2006</a:t>
            </a:r>
          </a:p>
        </p:txBody>
      </p:sp>
      <p:pic>
        <p:nvPicPr>
          <p:cNvPr id="27653" name="Picture 3" descr="LMRGI Final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133600"/>
            <a:ext cx="2438400" cy="19002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F6FDB-22F6-4A7C-8106-96E2D3136090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4"/>
          <p:cNvSpPr>
            <a:spLocks noGrp="1"/>
          </p:cNvSpPr>
          <p:nvPr>
            <p:ph type="title"/>
          </p:nvPr>
        </p:nvSpPr>
        <p:spPr>
          <a:xfrm>
            <a:off x="533400" y="19050"/>
            <a:ext cx="7848600" cy="1143000"/>
          </a:xfrm>
        </p:spPr>
        <p:txBody>
          <a:bodyPr/>
          <a:lstStyle/>
          <a:p>
            <a:pPr eaLnBrk="1" hangingPunct="1"/>
            <a:r>
              <a:rPr lang="en-US" sz="4000" u="sng" dirty="0"/>
              <a:t>Green Roofs</a:t>
            </a:r>
          </a:p>
        </p:txBody>
      </p:sp>
      <p:pic>
        <p:nvPicPr>
          <p:cNvPr id="29700" name="Picture 8" descr="DSCF2095.JPG"/>
          <p:cNvPicPr>
            <a:picLocks noChangeAspect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 bwMode="auto">
          <a:xfrm>
            <a:off x="0" y="1143000"/>
            <a:ext cx="4724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 descr="Mequon.JPG"/>
          <p:cNvPicPr>
            <a:picLocks noChangeAspect="1"/>
          </p:cNvPicPr>
          <p:nvPr/>
        </p:nvPicPr>
        <p:blipFill>
          <a:blip r:embed="rId3" cstate="print"/>
          <a:srcRect t="19048"/>
          <a:stretch>
            <a:fillRect/>
          </a:stretch>
        </p:blipFill>
        <p:spPr bwMode="auto">
          <a:xfrm>
            <a:off x="4572000" y="1295400"/>
            <a:ext cx="426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Miller Green Roof 1.JPG"/>
          <p:cNvPicPr>
            <a:picLocks noChangeAspect="1"/>
          </p:cNvPicPr>
          <p:nvPr/>
        </p:nvPicPr>
        <p:blipFill>
          <a:blip r:embed="rId4" cstate="print"/>
          <a:srcRect t="10417"/>
          <a:stretch>
            <a:fillRect/>
          </a:stretch>
        </p:blipFill>
        <p:spPr bwMode="auto">
          <a:xfrm>
            <a:off x="4114800" y="3581400"/>
            <a:ext cx="403860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95800" y="3886200"/>
            <a:ext cx="236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MillerCoors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1447800"/>
            <a:ext cx="1447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Mequon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3200400"/>
            <a:ext cx="1371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MMSD</a:t>
            </a:r>
          </a:p>
        </p:txBody>
      </p:sp>
      <p:pic>
        <p:nvPicPr>
          <p:cNvPr id="29706" name="Picture 11" descr="Zoo Green Roof NW Close-up 8-8-05.JPG"/>
          <p:cNvPicPr>
            <a:picLocks noChangeAspect="1"/>
          </p:cNvPicPr>
          <p:nvPr/>
        </p:nvPicPr>
        <p:blipFill>
          <a:blip r:embed="rId5" cstate="print"/>
          <a:srcRect t="15625"/>
          <a:stretch>
            <a:fillRect/>
          </a:stretch>
        </p:blipFill>
        <p:spPr bwMode="auto">
          <a:xfrm>
            <a:off x="0" y="4114800"/>
            <a:ext cx="406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5105400"/>
            <a:ext cx="1752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Milwaukee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County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Zoo</a:t>
            </a:r>
          </a:p>
        </p:txBody>
      </p:sp>
      <p:sp>
        <p:nvSpPr>
          <p:cNvPr id="29708" name="TextBox 14"/>
          <p:cNvSpPr txBox="1">
            <a:spLocks noChangeArrowheads="1"/>
          </p:cNvSpPr>
          <p:nvPr/>
        </p:nvSpPr>
        <p:spPr bwMode="auto">
          <a:xfrm>
            <a:off x="2133600" y="4876800"/>
            <a:ext cx="6248400" cy="584775"/>
          </a:xfrm>
          <a:prstGeom prst="rect">
            <a:avLst/>
          </a:prstGeom>
          <a:solidFill>
            <a:schemeClr val="bg1">
              <a:alpha val="4196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latin typeface="Arial" charset="0"/>
              </a:rPr>
              <a:t>8.4 acres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6B025-081D-4C8C-BCE5-6E75AE50C930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36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More Green Roofs</a:t>
            </a:r>
            <a:endParaRPr lang="en-US" b="1" u="sn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02" y="1219200"/>
            <a:ext cx="6513513" cy="332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5837559" cy="29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9DC4F0-9C42-415C-8F6D-9D1FE6C92847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77000" y="4539525"/>
            <a:ext cx="250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Clock Shadow Building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352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Rockwell International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48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361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Milwaukee’s Porous Alleys</a:t>
            </a:r>
            <a:endParaRPr lang="en-US" b="1" u="sn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9AEF2-BFA1-4678-BF75-5963AE75805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pic>
        <p:nvPicPr>
          <p:cNvPr id="1026" name="Picture 2" descr="C:\Users\KSands\AppData\Local\Microsoft\Windows\Temporary Internet Files\Content.Outlook\EE8QE46O\2011-10-24_12-47-10_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9900" y="1892300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229361"/>
            <a:ext cx="495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/>
              <a:t>Southlawn</a:t>
            </a:r>
            <a:r>
              <a:rPr lang="en-US" sz="2800" dirty="0" smtClean="0"/>
              <a:t>, Housing Authority of the City of Milwaukee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Center Porous Strip to Minimize Costs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Open graded stone spans the entire width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Two Types: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Porous Segmental Blocks (shown)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Continuous Concrete Strip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Evaluation Part of Milwaukee’s New Approach to Standard Street Design</a:t>
            </a:r>
          </a:p>
        </p:txBody>
      </p:sp>
    </p:spTree>
    <p:extLst>
      <p:ext uri="{BB962C8B-B14F-4D97-AF65-F5344CB8AC3E}">
        <p14:creationId xmlns="" xmlns:p14="http://schemas.microsoft.com/office/powerpoint/2010/main" val="4245955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Milwaukee’s Green Street Standard</a:t>
            </a:r>
            <a:endParaRPr lang="en-US" b="1" u="sn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9AEF2-BFA1-4678-BF75-5963AE75805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524000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Framework to Provide Consistent Guidance Across DPW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Improve Drainage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Reduce the Cost of Implementation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Achieve Multiple Benefits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832667"/>
            <a:ext cx="3665539" cy="245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32667"/>
            <a:ext cx="3657600" cy="245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66305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S. 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Street</a:t>
            </a:r>
            <a:endParaRPr lang="en-US" b="1" u="sn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9AEF2-BFA1-4678-BF75-5963AE75805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676400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Green </a:t>
            </a:r>
            <a:r>
              <a:rPr lang="en-US" sz="2800" dirty="0"/>
              <a:t>Corridor: </a:t>
            </a:r>
            <a:r>
              <a:rPr lang="en-US" sz="2800" dirty="0" err="1" smtClean="0"/>
              <a:t>Bioswales</a:t>
            </a:r>
            <a:r>
              <a:rPr lang="en-US" sz="2800" dirty="0"/>
              <a:t>, </a:t>
            </a:r>
            <a:r>
              <a:rPr lang="en-US" sz="2800" dirty="0" err="1" smtClean="0"/>
              <a:t>Aquablox</a:t>
            </a:r>
            <a:r>
              <a:rPr lang="en-US" sz="2800" dirty="0" smtClean="0"/>
              <a:t> System</a:t>
            </a:r>
            <a:r>
              <a:rPr lang="en-US" sz="2800" dirty="0"/>
              <a:t>, </a:t>
            </a:r>
            <a:r>
              <a:rPr lang="en-US" sz="2800" dirty="0" smtClean="0"/>
              <a:t>Cisterns</a:t>
            </a:r>
            <a:r>
              <a:rPr lang="en-US" sz="2800" dirty="0"/>
              <a:t>, </a:t>
            </a:r>
            <a:r>
              <a:rPr lang="en-US" sz="2800" dirty="0" smtClean="0"/>
              <a:t>Permeable Pavement </a:t>
            </a:r>
            <a:r>
              <a:rPr lang="en-US" sz="2800" dirty="0"/>
              <a:t>S</a:t>
            </a:r>
            <a:r>
              <a:rPr lang="en-US" sz="2800" dirty="0" smtClean="0"/>
              <a:t>ections, Native Landscaping</a:t>
            </a:r>
            <a:r>
              <a:rPr lang="en-US" sz="2800" dirty="0"/>
              <a:t>, and </a:t>
            </a:r>
            <a:r>
              <a:rPr lang="en-US" sz="2800" dirty="0" smtClean="0"/>
              <a:t>Stormwater Trees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13494"/>
            <a:ext cx="2090741" cy="1568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050848"/>
            <a:ext cx="2090741" cy="1568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53" y="3495006"/>
            <a:ext cx="2334329" cy="3112438"/>
          </a:xfrm>
          <a:prstGeom prst="rect">
            <a:avLst/>
          </a:prstGeom>
        </p:spPr>
      </p:pic>
      <p:pic>
        <p:nvPicPr>
          <p:cNvPr id="7170" name="Picture 2" descr="http://farm9.staticflickr.com/8207/8183599860_f79c2ac63a_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" y="3694729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56303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Neighborhood Implementation, Shorewood, WI</a:t>
            </a:r>
            <a:endParaRPr lang="en-US" b="1" u="sn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9AEF2-BFA1-4678-BF75-5963AE75805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pic>
        <p:nvPicPr>
          <p:cNvPr id="3074" name="Picture 2" descr="Amy Shapiro tends her gardens. She enjoys growing flowers and also fresh vegetables to eat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18" y="2133600"/>
            <a:ext cx="5138281" cy="3409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5638800"/>
            <a:ext cx="4762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Photo: Milwaukee Journal Sentinel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133600"/>
            <a:ext cx="358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Green Infrastructure Avoided Pipe Upsizing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Result: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Downspout Disconnections: 985 (241 homes)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Rain </a:t>
            </a:r>
            <a:r>
              <a:rPr lang="en-US" sz="2000" dirty="0"/>
              <a:t>Barrels: </a:t>
            </a:r>
            <a:r>
              <a:rPr lang="en-US" sz="2000" dirty="0" smtClean="0"/>
              <a:t>268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Rain Gardens: 61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6587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b="1" u="sng" dirty="0" smtClean="0"/>
              <a:t>Did the Shorewood Project “Work”?</a:t>
            </a:r>
            <a:endParaRPr lang="en-US" b="1" u="sn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9AEF2-BFA1-4678-BF75-5963AE75805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4" y="1371600"/>
            <a:ext cx="8844812" cy="486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6010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Menomonee Valley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59067" cy="2514599"/>
          </a:xfrm>
        </p:spPr>
        <p:txBody>
          <a:bodyPr/>
          <a:lstStyle/>
          <a:p>
            <a:r>
              <a:rPr lang="en-US" sz="2800" dirty="0" smtClean="0"/>
              <a:t>Brownfield Redevelopment</a:t>
            </a:r>
          </a:p>
          <a:p>
            <a:endParaRPr lang="en-US" sz="1000" dirty="0" smtClean="0"/>
          </a:p>
          <a:p>
            <a:r>
              <a:rPr lang="en-US" sz="2800" dirty="0" smtClean="0"/>
              <a:t>Includes </a:t>
            </a:r>
            <a:r>
              <a:rPr lang="en-US" sz="2800" dirty="0" err="1" smtClean="0"/>
              <a:t>Bioretention</a:t>
            </a:r>
            <a:r>
              <a:rPr lang="en-US" sz="2800" dirty="0" smtClean="0"/>
              <a:t>, Flood Management</a:t>
            </a:r>
            <a:r>
              <a:rPr lang="en-US" sz="2800" dirty="0"/>
              <a:t>, </a:t>
            </a:r>
            <a:r>
              <a:rPr lang="en-US" sz="2800" dirty="0" smtClean="0"/>
              <a:t>Native </a:t>
            </a:r>
            <a:r>
              <a:rPr lang="en-US" sz="2800" dirty="0"/>
              <a:t>L</a:t>
            </a:r>
            <a:r>
              <a:rPr lang="en-US" sz="2800" dirty="0" smtClean="0"/>
              <a:t>andscaping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4BC6F-ECEB-468C-8A7D-7AE9FF258CC4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pic>
        <p:nvPicPr>
          <p:cNvPr id="6146" name="Picture 2" descr="http://www.lafoundation.org/myos/my-uploads/2010/08/30/wenk-menomonee-befor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67" y="1600200"/>
            <a:ext cx="2522933" cy="166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1"/>
            <a:ext cx="3962400" cy="2809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assets.bizjournals.com/milwaukee/blog/real_estate/042012_SPE_Ingeteam_RealEstateAwards650*304.jpg?v=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86202"/>
            <a:ext cx="4495801" cy="2809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15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The Brewery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dirty="0" smtClean="0"/>
              <a:t>Urban Adaptive Reuse</a:t>
            </a:r>
          </a:p>
          <a:p>
            <a:endParaRPr lang="en-US" sz="1000" dirty="0"/>
          </a:p>
          <a:p>
            <a:r>
              <a:rPr lang="en-US" dirty="0" smtClean="0"/>
              <a:t>Includes: </a:t>
            </a:r>
            <a:r>
              <a:rPr lang="en-US" dirty="0" err="1" smtClean="0"/>
              <a:t>bioswales</a:t>
            </a:r>
            <a:r>
              <a:rPr lang="en-US" dirty="0"/>
              <a:t>, pervious pavement, underground </a:t>
            </a:r>
            <a:r>
              <a:rPr lang="en-US" dirty="0" smtClean="0"/>
              <a:t>catchment, street </a:t>
            </a:r>
            <a:r>
              <a:rPr lang="en-US" dirty="0"/>
              <a:t>trees and green roofs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4BC6F-ECEB-468C-8A7D-7AE9FF258CC4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81600"/>
            <a:ext cx="838200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farm7.static.flickr.com/6170/6170854422_cf67c11f56_m_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51812"/>
            <a:ext cx="3124200" cy="1714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media-cdn.tripadvisor.com/media/photo-s/01/9f/77/cc/best-place-at-the-historic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592" r="3585" b="41204"/>
          <a:stretch/>
        </p:blipFill>
        <p:spPr bwMode="auto">
          <a:xfrm>
            <a:off x="5867401" y="1945083"/>
            <a:ext cx="3124200" cy="1007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3838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-152400" y="228600"/>
            <a:ext cx="9448800" cy="26670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3600" b="1" i="1" dirty="0" smtClean="0">
                <a:latin typeface="Arial" charset="0"/>
                <a:cs typeface="Arial" charset="0"/>
              </a:rPr>
              <a:t/>
            </a:r>
            <a:br>
              <a:rPr lang="en-US" sz="3600" b="1" i="1" dirty="0" smtClean="0">
                <a:latin typeface="Arial" charset="0"/>
                <a:cs typeface="Arial" charset="0"/>
              </a:rPr>
            </a:br>
            <a:r>
              <a:rPr lang="en-US" sz="3600" b="1" i="1" dirty="0">
                <a:latin typeface="Arial" charset="0"/>
                <a:cs typeface="Arial" charset="0"/>
              </a:rPr>
              <a:t/>
            </a:r>
            <a:br>
              <a:rPr lang="en-US" sz="3600" b="1" i="1" dirty="0">
                <a:latin typeface="Arial" charset="0"/>
                <a:cs typeface="Arial" charset="0"/>
              </a:rPr>
            </a:br>
            <a:r>
              <a:rPr lang="en-US" sz="3600" b="1" i="1" dirty="0" smtClean="0">
                <a:latin typeface="Arial" charset="0"/>
                <a:cs typeface="Arial" charset="0"/>
              </a:rPr>
              <a:t/>
            </a:r>
            <a:br>
              <a:rPr lang="en-US" sz="3600" b="1" i="1" dirty="0" smtClean="0">
                <a:latin typeface="Arial" charset="0"/>
                <a:cs typeface="Arial" charset="0"/>
              </a:rPr>
            </a:br>
            <a:r>
              <a:rPr lang="en-US" sz="3200" b="1" i="1" dirty="0" smtClean="0">
                <a:latin typeface="Arial" charset="0"/>
                <a:cs typeface="Arial" charset="0"/>
              </a:rPr>
              <a:t>Green Alleys, Streets, and Neighborhoods</a:t>
            </a:r>
            <a:r>
              <a:rPr lang="en-US" sz="3600" i="1" dirty="0" smtClean="0">
                <a:latin typeface="Arial" charset="0"/>
                <a:cs typeface="Arial" charset="0"/>
              </a:rPr>
              <a:t/>
            </a:r>
            <a:br>
              <a:rPr lang="en-US" sz="3600" i="1" dirty="0" smtClean="0">
                <a:latin typeface="Arial" charset="0"/>
                <a:cs typeface="Arial" charset="0"/>
              </a:rPr>
            </a:br>
            <a:r>
              <a:rPr lang="en-US" sz="3600" i="1" dirty="0" smtClean="0">
                <a:latin typeface="Arial" charset="0"/>
                <a:cs typeface="Arial" charset="0"/>
              </a:rPr>
              <a:t>Milwaukee, Wisconsin</a:t>
            </a:r>
            <a:br>
              <a:rPr lang="en-US" sz="3600" i="1" dirty="0" smtClean="0">
                <a:latin typeface="Arial" charset="0"/>
                <a:cs typeface="Arial" charset="0"/>
              </a:rPr>
            </a:br>
            <a:r>
              <a:rPr lang="en-US" sz="3600" i="1" dirty="0" smtClean="0">
                <a:latin typeface="Arial" charset="0"/>
                <a:cs typeface="Arial" charset="0"/>
              </a:rPr>
              <a:t/>
            </a:r>
            <a:br>
              <a:rPr lang="en-US" sz="3600" i="1" dirty="0" smtClean="0">
                <a:latin typeface="Arial" charset="0"/>
                <a:cs typeface="Arial" charset="0"/>
              </a:rPr>
            </a:br>
            <a:r>
              <a:rPr lang="en-US" sz="2000" b="1" dirty="0">
                <a:latin typeface="Arial" charset="0"/>
                <a:cs typeface="Arial" charset="0"/>
              </a:rPr>
              <a:t>Urban Water Series: Strategies that </a:t>
            </a:r>
            <a:r>
              <a:rPr lang="en-US" sz="2000" b="1" dirty="0" smtClean="0">
                <a:latin typeface="Arial" charset="0"/>
                <a:cs typeface="Arial" charset="0"/>
              </a:rPr>
              <a:t>Work</a:t>
            </a:r>
            <a:r>
              <a:rPr lang="en-US" sz="2000" dirty="0" smtClean="0">
                <a:latin typeface="Arial" charset="0"/>
                <a:cs typeface="Arial" charset="0"/>
              </a:rPr>
              <a:t/>
            </a:r>
            <a:br>
              <a:rPr lang="en-US" sz="2000" dirty="0" smtClean="0">
                <a:latin typeface="Arial" charset="0"/>
                <a:cs typeface="Arial" charset="0"/>
              </a:rPr>
            </a:br>
            <a:r>
              <a:rPr lang="en-US" sz="3600" i="1" dirty="0" smtClean="0">
                <a:latin typeface="Arial" charset="0"/>
                <a:cs typeface="Arial" charset="0"/>
              </a:rPr>
              <a:t/>
            </a:r>
            <a:br>
              <a:rPr lang="en-US" sz="3600" i="1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>Greater New Orleans Foundation</a:t>
            </a:r>
            <a:r>
              <a:rPr lang="en-US" sz="3200" dirty="0" smtClean="0">
                <a:latin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cs typeface="Arial" charset="0"/>
              </a:rPr>
            </a:br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en-US" sz="1800" dirty="0" smtClean="0">
                <a:latin typeface="Arial" charset="0"/>
                <a:cs typeface="Arial" charset="0"/>
              </a:rPr>
              <a:t>June 19, 2013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4800600"/>
            <a:ext cx="4038600" cy="144780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800" dirty="0" smtClean="0">
                <a:latin typeface="Arial" pitchFamily="34" charset="0"/>
                <a:cs typeface="Arial" pitchFamily="34" charset="0"/>
              </a:rPr>
            </a:br>
            <a:endParaRPr lang="en-US" sz="48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Karen Sands, AICP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Manager of Sustainability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Milwaukee Metropolitan Sewerage District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235" y="3428999"/>
            <a:ext cx="3324121" cy="220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http://www.all-wisconsin-fishing.com/Lake%20Michigan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7093" y="3429000"/>
            <a:ext cx="3327487" cy="220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MMSD Sharepoint Hom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895350" cy="361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 smtClean="0"/>
              <a:t>Green Infrastructure In Our New Permit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33600"/>
            <a:ext cx="8686800" cy="3992563"/>
          </a:xfrm>
        </p:spPr>
        <p:txBody>
          <a:bodyPr/>
          <a:lstStyle/>
          <a:p>
            <a:pPr marL="0" indent="0">
              <a:buNone/>
            </a:pPr>
            <a:r>
              <a:rPr lang="en-US" sz="2900" b="1" dirty="0" smtClean="0"/>
              <a:t>4.10 Wet Weather Management – Green Infrastructure</a:t>
            </a:r>
          </a:p>
          <a:p>
            <a:pPr marL="0" indent="0" algn="ctr">
              <a:buNone/>
            </a:pPr>
            <a:endParaRPr lang="en-US" sz="2700" dirty="0" smtClean="0"/>
          </a:p>
          <a:p>
            <a:pPr marL="0" indent="0" algn="ctr">
              <a:buNone/>
            </a:pPr>
            <a:r>
              <a:rPr lang="en-US" sz="2700" dirty="0" smtClean="0"/>
              <a:t>“…The </a:t>
            </a:r>
            <a:r>
              <a:rPr lang="en-US" sz="2700" dirty="0"/>
              <a:t>practices/control measures put in place in 2013 must cumulatively have a design retention capacity of at least 1 million gallons, and each following calendar year during the permit term an additional 1 million gallons of green infrastructure retention capacity must be put in </a:t>
            </a:r>
            <a:r>
              <a:rPr lang="en-US" sz="2700" dirty="0" smtClean="0"/>
              <a:t>place...”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A8D47-D021-4D62-AECE-ECC577AF8859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8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all-wisconsin-fishing.com/Lake%20Michiga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47800" y="2362200"/>
            <a:ext cx="6477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Questions?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Karen Sands, AICP</a:t>
            </a:r>
          </a:p>
          <a:p>
            <a:pPr algn="ctr"/>
            <a:r>
              <a:rPr lang="en-US" dirty="0" smtClean="0"/>
              <a:t>Manager of Sustainability</a:t>
            </a:r>
          </a:p>
          <a:p>
            <a:pPr algn="ctr"/>
            <a:r>
              <a:rPr lang="en-US" dirty="0" smtClean="0"/>
              <a:t>Milwaukee Metropolitan Sewerage District</a:t>
            </a:r>
          </a:p>
          <a:p>
            <a:pPr algn="ctr"/>
            <a:endParaRPr lang="en-US" dirty="0" smtClean="0"/>
          </a:p>
          <a:p>
            <a:pPr algn="ctr"/>
            <a:r>
              <a:rPr lang="en-US" sz="3200" dirty="0" smtClean="0">
                <a:solidFill>
                  <a:srgbClr val="0070C0"/>
                </a:solidFill>
                <a:hlinkClick r:id="rId3"/>
              </a:rPr>
              <a:t>ksands@mmsd.com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3DE5B5-6957-49D5-8D5D-A3D86DB4925B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13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5075548" cy="4026091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/>
              <a:t>MMSD Background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457200"/>
            <a:r>
              <a:rPr lang="en-US" sz="2800" dirty="0"/>
              <a:t>Green </a:t>
            </a:r>
            <a:r>
              <a:rPr lang="en-US" sz="2800" dirty="0" smtClean="0"/>
              <a:t>Infrastructure Programs</a:t>
            </a:r>
          </a:p>
          <a:p>
            <a:pPr marL="457200" indent="-457200"/>
            <a:endParaRPr lang="en-US" sz="2800" dirty="0"/>
          </a:p>
          <a:p>
            <a:pPr marL="457200" indent="-457200"/>
            <a:r>
              <a:rPr lang="en-US" sz="2800" dirty="0" smtClean="0"/>
              <a:t>Green Infrastructure Project Examples</a:t>
            </a:r>
            <a:endParaRPr lang="en-US" sz="2800" dirty="0"/>
          </a:p>
          <a:p>
            <a:pPr marL="457200" indent="-457200"/>
            <a:endParaRPr lang="en-US" sz="2800" dirty="0"/>
          </a:p>
          <a:p>
            <a:pPr marL="457200" indent="-457200"/>
            <a:r>
              <a:rPr lang="en-US" sz="2800" dirty="0"/>
              <a:t>Questions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Today’s Talk…</a:t>
            </a:r>
            <a:endParaRPr lang="en-US" b="1" u="sn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7948" y="3581400"/>
            <a:ext cx="3738956" cy="248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9 place and clevelan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948" y="645000"/>
            <a:ext cx="3745509" cy="245799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9C584-8936-4500-A94B-2310CA1225F6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903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143000"/>
          </a:xfrm>
          <a:noFill/>
          <a:ln/>
        </p:spPr>
        <p:txBody>
          <a:bodyPr/>
          <a:lstStyle/>
          <a:p>
            <a:r>
              <a:rPr lang="en-US" sz="32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Milwaukee Metropolitan Sewerage District </a:t>
            </a:r>
            <a:endParaRPr lang="en-US" sz="32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24400" y="1219200"/>
            <a:ext cx="4419600" cy="5076825"/>
          </a:xfrm>
          <a:noFill/>
          <a:ln/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We Serve:</a:t>
            </a:r>
          </a:p>
          <a:p>
            <a:r>
              <a:rPr lang="en-US" sz="2000" dirty="0" smtClean="0"/>
              <a:t>1.1 Million Customers</a:t>
            </a:r>
          </a:p>
          <a:p>
            <a:r>
              <a:rPr lang="en-US" sz="2000" dirty="0" smtClean="0"/>
              <a:t>28 Municipalities</a:t>
            </a:r>
            <a:endParaRPr lang="en-US" sz="2000" dirty="0"/>
          </a:p>
          <a:p>
            <a:r>
              <a:rPr lang="en-US" sz="2000" dirty="0" smtClean="0"/>
              <a:t>411 Square Miles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800" b="1" dirty="0" smtClean="0"/>
              <a:t>Using Grey Infrastructure:</a:t>
            </a:r>
          </a:p>
          <a:p>
            <a:r>
              <a:rPr lang="en-US" sz="2000" dirty="0" smtClean="0"/>
              <a:t>Collector Sewers</a:t>
            </a:r>
          </a:p>
          <a:p>
            <a:r>
              <a:rPr lang="en-US" sz="2000" dirty="0" smtClean="0"/>
              <a:t>2 Treatment Plans</a:t>
            </a:r>
          </a:p>
          <a:p>
            <a:r>
              <a:rPr lang="en-US" sz="2000" dirty="0" smtClean="0"/>
              <a:t>521 MG Tunnel Storage</a:t>
            </a:r>
          </a:p>
          <a:p>
            <a:endParaRPr lang="en-US" sz="2000" dirty="0" smtClean="0"/>
          </a:p>
          <a:p>
            <a:pPr>
              <a:buNone/>
            </a:pPr>
            <a:r>
              <a:rPr lang="en-US" sz="2800" b="1" dirty="0" smtClean="0"/>
              <a:t>To Protect the Environment:</a:t>
            </a:r>
          </a:p>
          <a:p>
            <a:r>
              <a:rPr lang="en-US" sz="2000" dirty="0" smtClean="0"/>
              <a:t>Convey/Store/Reclaim Wastewater</a:t>
            </a:r>
          </a:p>
          <a:p>
            <a:r>
              <a:rPr lang="en-US" sz="2000" dirty="0" smtClean="0"/>
              <a:t>Manage Flooding</a:t>
            </a:r>
          </a:p>
          <a:p>
            <a:r>
              <a:rPr lang="en-US" sz="2000" dirty="0" smtClean="0"/>
              <a:t>Much More…</a:t>
            </a:r>
          </a:p>
          <a:p>
            <a:endParaRPr lang="en-US" sz="2800" dirty="0"/>
          </a:p>
        </p:txBody>
      </p:sp>
      <p:pic>
        <p:nvPicPr>
          <p:cNvPr id="4" name="Content Placeholder 3" descr="DistricAreaMap.jpg"/>
          <p:cNvPicPr>
            <a:picLocks noChangeAspect="1"/>
          </p:cNvPicPr>
          <p:nvPr/>
        </p:nvPicPr>
        <p:blipFill>
          <a:blip r:embed="rId2" cstate="print"/>
          <a:srcRect l="9122" r="5049" b="9396"/>
          <a:stretch>
            <a:fillRect/>
          </a:stretch>
        </p:blipFill>
        <p:spPr bwMode="auto">
          <a:xfrm>
            <a:off x="152400" y="884051"/>
            <a:ext cx="4191000" cy="586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42DE40-E26F-4BD4-9E71-73FDF2988A44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62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DCP_4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010400" cy="5257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600200" y="228600"/>
            <a:ext cx="5791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u="sng" dirty="0"/>
              <a:t>End Result!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E6A45B-F8AD-4AA5-9347-8A089C143E80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3" y="948323"/>
            <a:ext cx="3315037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74518" y="1066800"/>
            <a:ext cx="2498725" cy="106737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581400" y="1143000"/>
            <a:ext cx="5562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Arial" charset="0"/>
              </a:rPr>
              <a:t>We started with </a:t>
            </a:r>
            <a:r>
              <a:rPr lang="en-US" sz="2400" b="1" dirty="0">
                <a:latin typeface="Arial" charset="0"/>
              </a:rPr>
              <a:t>a grey </a:t>
            </a:r>
            <a:r>
              <a:rPr lang="en-US" sz="2400" b="1" dirty="0" smtClean="0">
                <a:latin typeface="Arial" charset="0"/>
              </a:rPr>
              <a:t>foundation…</a:t>
            </a:r>
            <a:endParaRPr lang="en-US" sz="2400" b="1" dirty="0">
              <a:latin typeface="Arial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 b="1" dirty="0" smtClean="0">
                <a:latin typeface="Arial" charset="0"/>
              </a:rPr>
              <a:t>Water Reclamation Facilities</a:t>
            </a:r>
            <a:endParaRPr lang="en-US" sz="2400" b="1" dirty="0">
              <a:latin typeface="Arial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 b="1" dirty="0" smtClean="0">
                <a:latin typeface="Arial" charset="0"/>
              </a:rPr>
              <a:t>Sewer Pipes</a:t>
            </a:r>
            <a:endParaRPr lang="en-US" sz="2400" b="1" dirty="0">
              <a:latin typeface="Arial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 b="1" dirty="0">
                <a:latin typeface="Arial" charset="0"/>
              </a:rPr>
              <a:t>Storage </a:t>
            </a:r>
            <a:r>
              <a:rPr lang="en-US" sz="2400" b="1" dirty="0" smtClean="0">
                <a:latin typeface="Arial" charset="0"/>
              </a:rPr>
              <a:t>Vessels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05200" y="3962400"/>
            <a:ext cx="5638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6600"/>
                </a:solidFill>
                <a:latin typeface="Arial" charset="0"/>
              </a:rPr>
              <a:t>And are topping it off with green…</a:t>
            </a:r>
            <a:endParaRPr lang="en-US" sz="2400" b="1" dirty="0">
              <a:solidFill>
                <a:srgbClr val="006600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 b="1" dirty="0" smtClean="0">
                <a:solidFill>
                  <a:srgbClr val="006600"/>
                </a:solidFill>
                <a:latin typeface="Arial" charset="0"/>
              </a:rPr>
              <a:t>Green Roofs</a:t>
            </a:r>
            <a:endParaRPr lang="en-US" sz="2400" b="1" dirty="0">
              <a:solidFill>
                <a:srgbClr val="006600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 b="1" dirty="0">
                <a:solidFill>
                  <a:srgbClr val="006600"/>
                </a:solidFill>
                <a:latin typeface="Arial" charset="0"/>
              </a:rPr>
              <a:t>Rain Gardens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 b="1" dirty="0" err="1" smtClean="0">
                <a:solidFill>
                  <a:srgbClr val="006600"/>
                </a:solidFill>
                <a:latin typeface="Arial" charset="0"/>
              </a:rPr>
              <a:t>Bioretention</a:t>
            </a:r>
            <a:endParaRPr lang="en-US" sz="2400" b="1" dirty="0" smtClean="0">
              <a:solidFill>
                <a:srgbClr val="006600"/>
              </a:solidFill>
              <a:latin typeface="Arial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400" b="1" dirty="0" smtClean="0">
                <a:solidFill>
                  <a:srgbClr val="006600"/>
                </a:solidFill>
                <a:latin typeface="Arial" charset="0"/>
              </a:rPr>
              <a:t>And More!</a:t>
            </a:r>
            <a:endParaRPr lang="en-US" sz="24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6A8E50-C7E4-4A48-B6DE-981CCBAC3CF5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3" name="AutoShape 2" descr="http://us.123rf.com/400wm/400/400/bigevil600/bigevil6001106/bigevil600110600183/9691173-chocolate-cake-with-strawberries-and-cream.jpg"/>
          <p:cNvSpPr>
            <a:spLocks noChangeAspect="1" noChangeArrowheads="1"/>
          </p:cNvSpPr>
          <p:nvPr/>
        </p:nvSpPr>
        <p:spPr bwMode="auto">
          <a:xfrm>
            <a:off x="155575" y="-2522538"/>
            <a:ext cx="7896225" cy="5267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://us.123rf.com/400wm/400/400/bigevil600/bigevil6001106/bigevil600110600183/9691173-chocolate-cake-with-strawberries-and-cream.jpg"/>
          <p:cNvSpPr>
            <a:spLocks noChangeAspect="1" noChangeArrowheads="1"/>
          </p:cNvSpPr>
          <p:nvPr/>
        </p:nvSpPr>
        <p:spPr bwMode="auto">
          <a:xfrm>
            <a:off x="307975" y="-2370138"/>
            <a:ext cx="7896225" cy="5267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encrypted-tbn2.gstatic.com/images?q=tbn:ANd9GcRwjPRFjKEbPkCyWPh-Eh5BEXsXW2kOVcXU-JhRO7fi58kpRJu-HA"/>
          <p:cNvSpPr>
            <a:spLocks noChangeAspect="1" noChangeArrowheads="1"/>
          </p:cNvSpPr>
          <p:nvPr/>
        </p:nvSpPr>
        <p:spPr bwMode="auto">
          <a:xfrm>
            <a:off x="155575" y="-1074738"/>
            <a:ext cx="2952750" cy="2247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476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5363" y="12954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Regulations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Chapter 13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Municipal Codes/Ordinances Review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Education/Information: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  <a:hlinkClick r:id="rId2"/>
              </a:rPr>
              <a:t>www.h2ocapture.com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Studies: Property Values, Triple Bottom Line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Calcs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Green Infrastructure Programs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Rain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Barrels Sales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Rain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Garden Plant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Sales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Green Roof Program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Green Infrastructure Partnership Program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Green Infrastructure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Project Examples…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200" b="1" u="sng" dirty="0" smtClean="0">
                <a:latin typeface="Arial" charset="0"/>
                <a:cs typeface="Arial" charset="0"/>
              </a:rPr>
              <a:t>MMSD’s Approach to Green Infrastructure</a:t>
            </a:r>
            <a:endParaRPr lang="en-US" u="sng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30" y="4343400"/>
            <a:ext cx="1247775" cy="237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9240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2Ocaptureimag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63887" y="-204606"/>
            <a:ext cx="4815315" cy="729120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7176" t="51556" r="18000" b="11556"/>
          <a:stretch>
            <a:fillRect/>
          </a:stretch>
        </p:blipFill>
        <p:spPr bwMode="auto">
          <a:xfrm>
            <a:off x="457200" y="1905000"/>
            <a:ext cx="4343400" cy="25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2511" y="94745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/>
              <a:t>Public Education</a:t>
            </a:r>
            <a:endParaRPr lang="en-US" sz="3600" u="sng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8A420C-148B-4065-85A0-440FE9943850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05400"/>
            <a:ext cx="5562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5"/>
              </a:rPr>
              <a:t>www.h2ocapture.com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69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4"/>
          <p:cNvSpPr>
            <a:spLocks noGrp="1"/>
          </p:cNvSpPr>
          <p:nvPr>
            <p:ph type="title"/>
          </p:nvPr>
        </p:nvSpPr>
        <p:spPr>
          <a:xfrm>
            <a:off x="228600" y="19050"/>
            <a:ext cx="8153400" cy="1143000"/>
          </a:xfrm>
        </p:spPr>
        <p:txBody>
          <a:bodyPr/>
          <a:lstStyle/>
          <a:p>
            <a:pPr eaLnBrk="1" hangingPunct="1"/>
            <a:r>
              <a:rPr lang="en-US" sz="4000" u="sng" dirty="0"/>
              <a:t>Rain Barrels</a:t>
            </a:r>
          </a:p>
        </p:txBody>
      </p:sp>
      <p:pic>
        <p:nvPicPr>
          <p:cNvPr id="28676" name="Picture 6" descr="rain barre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00" t="3067" r="2000"/>
          <a:stretch>
            <a:fillRect/>
          </a:stretch>
        </p:blipFill>
        <p:spPr>
          <a:xfrm>
            <a:off x="304800" y="1295400"/>
            <a:ext cx="3429000" cy="2597150"/>
          </a:xfrm>
        </p:spPr>
      </p:pic>
      <p:sp>
        <p:nvSpPr>
          <p:cNvPr id="28677" name="Content Placeholder 2"/>
          <p:cNvSpPr txBox="1">
            <a:spLocks/>
          </p:cNvSpPr>
          <p:nvPr/>
        </p:nvSpPr>
        <p:spPr bwMode="auto">
          <a:xfrm>
            <a:off x="3810000" y="1371600"/>
            <a:ext cx="533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latin typeface="Arial" charset="0"/>
              </a:rPr>
              <a:t>Over 18,000 Sold</a:t>
            </a:r>
            <a:endParaRPr lang="en-US" sz="2400" dirty="0">
              <a:latin typeface="Arial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latin typeface="Arial" charset="0"/>
              </a:rPr>
              <a:t>Over 1,000,000 Gallons/Event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latin typeface="Arial" charset="0"/>
              </a:rPr>
              <a:t>Benefits in Milwaukee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Arial" charset="0"/>
              </a:rPr>
              <a:t>Educational Tool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Arial" charset="0"/>
              </a:rPr>
              <a:t>Interest Growing (gateway “drug” to green </a:t>
            </a:r>
            <a:r>
              <a:rPr lang="en-US" sz="2000" dirty="0" err="1" smtClean="0">
                <a:latin typeface="Arial" charset="0"/>
              </a:rPr>
              <a:t>stormwater</a:t>
            </a:r>
            <a:r>
              <a:rPr lang="en-US" sz="2000" dirty="0" smtClean="0">
                <a:latin typeface="Arial" charset="0"/>
              </a:rPr>
              <a:t> management)</a:t>
            </a:r>
            <a:endParaRPr lang="en-US" sz="2000" dirty="0">
              <a:latin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Arial" charset="0"/>
              </a:rPr>
              <a:t>Visual Reminder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Arial" charset="0"/>
              </a:rPr>
              <a:t>Changing How Future Generations Think</a:t>
            </a:r>
            <a:endParaRPr lang="en-US" sz="2000" dirty="0">
              <a:latin typeface="Arial" charset="0"/>
            </a:endParaRPr>
          </a:p>
        </p:txBody>
      </p:sp>
      <p:pic>
        <p:nvPicPr>
          <p:cNvPr id="28678" name="Picture 3" descr="rain barrel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38600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53C360-F8F2-4D5B-891E-6A45D8B31373}" type="datetime1">
              <a:rPr lang="en-US" smtClean="0"/>
              <a:pPr>
                <a:defRPr/>
              </a:pPr>
              <a:t>6/19/2013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48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4026</TotalTime>
  <Words>457</Words>
  <Application>Microsoft Office PowerPoint</Application>
  <PresentationFormat>On-screen Show (4:3)</PresentationFormat>
  <Paragraphs>151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 www.gnof.org/urbanwaterseries </vt:lpstr>
      <vt:lpstr>   Green Alleys, Streets, and Neighborhoods Milwaukee, Wisconsin  Urban Water Series: Strategies that Work  Greater New Orleans Foundation   June 19, 2013</vt:lpstr>
      <vt:lpstr>Today’s Talk…</vt:lpstr>
      <vt:lpstr>Milwaukee Metropolitan Sewerage District </vt:lpstr>
      <vt:lpstr>Slide 5</vt:lpstr>
      <vt:lpstr>Slide 6</vt:lpstr>
      <vt:lpstr>MMSD’s Approach to Green Infrastructure</vt:lpstr>
      <vt:lpstr>www.h2ocapture.com</vt:lpstr>
      <vt:lpstr>Rain Barrels</vt:lpstr>
      <vt:lpstr>Lake Michigan Rain Garden Initiative</vt:lpstr>
      <vt:lpstr>Green Roofs</vt:lpstr>
      <vt:lpstr>More Green Roofs</vt:lpstr>
      <vt:lpstr>Milwaukee’s Porous Alleys</vt:lpstr>
      <vt:lpstr>Milwaukee’s Green Street Standard</vt:lpstr>
      <vt:lpstr>S. 6th Street</vt:lpstr>
      <vt:lpstr>Neighborhood Implementation, Shorewood, WI</vt:lpstr>
      <vt:lpstr>Did the Shorewood Project “Work”?</vt:lpstr>
      <vt:lpstr>Menomonee Valley</vt:lpstr>
      <vt:lpstr>The Brewery</vt:lpstr>
      <vt:lpstr>Green Infrastructure In Our New Permit</vt:lpstr>
      <vt:lpstr>Slide 21</vt:lpstr>
    </vt:vector>
  </TitlesOfParts>
  <Company>CWAA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Team Presentation on Agenda</dc:title>
  <dc:creator>kristyn</dc:creator>
  <cp:lastModifiedBy>Julia Boyer</cp:lastModifiedBy>
  <cp:revision>318</cp:revision>
  <cp:lastPrinted>2013-01-23T22:11:42Z</cp:lastPrinted>
  <dcterms:created xsi:type="dcterms:W3CDTF">2010-11-19T18:42:36Z</dcterms:created>
  <dcterms:modified xsi:type="dcterms:W3CDTF">2013-06-19T18:55:18Z</dcterms:modified>
</cp:coreProperties>
</file>